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3"/>
  </p:notesMasterIdLst>
  <p:handoutMasterIdLst>
    <p:handoutMasterId r:id="rId24"/>
  </p:handoutMasterIdLst>
  <p:sldIdLst>
    <p:sldId id="257" r:id="rId3"/>
    <p:sldId id="259" r:id="rId4"/>
    <p:sldId id="262" r:id="rId5"/>
    <p:sldId id="310" r:id="rId6"/>
    <p:sldId id="311" r:id="rId7"/>
    <p:sldId id="312" r:id="rId8"/>
    <p:sldId id="313" r:id="rId9"/>
    <p:sldId id="314" r:id="rId10"/>
    <p:sldId id="322" r:id="rId11"/>
    <p:sldId id="315" r:id="rId12"/>
    <p:sldId id="323" r:id="rId13"/>
    <p:sldId id="316" r:id="rId14"/>
    <p:sldId id="309" r:id="rId15"/>
    <p:sldId id="317" r:id="rId16"/>
    <p:sldId id="318" r:id="rId17"/>
    <p:sldId id="319" r:id="rId18"/>
    <p:sldId id="320" r:id="rId19"/>
    <p:sldId id="321" r:id="rId20"/>
    <p:sldId id="305" r:id="rId21"/>
    <p:sldId id="30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75" autoAdjust="0"/>
    <p:restoredTop sz="73011" autoAdjust="0"/>
  </p:normalViewPr>
  <p:slideViewPr>
    <p:cSldViewPr snapToGrid="0">
      <p:cViewPr varScale="1">
        <p:scale>
          <a:sx n="135" d="100"/>
          <a:sy n="135" d="100"/>
        </p:scale>
        <p:origin x="1224" y="168"/>
      </p:cViewPr>
      <p:guideLst/>
    </p:cSldViewPr>
  </p:slideViewPr>
  <p:notesTextViewPr>
    <p:cViewPr>
      <p:scale>
        <a:sx n="1" d="1"/>
        <a:sy n="1" d="1"/>
      </p:scale>
      <p:origin x="0" y="0"/>
    </p:cViewPr>
  </p:notesTextViewPr>
  <p:notesViewPr>
    <p:cSldViewPr snapToGrid="0" showGuides="1">
      <p:cViewPr varScale="1">
        <p:scale>
          <a:sx n="95" d="100"/>
          <a:sy n="95" d="100"/>
        </p:scale>
        <p:origin x="2724" y="84"/>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29" Type="http://schemas.microsoft.com/office/2015/10/relationships/revisionInfo" Target="revisionInfo.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customXml" Target="../customXml/item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63D5444-F62C-42C3-A75A-D9DBA807730F}" type="datetimeFigureOut">
              <a:rPr lang="nl-NL" smtClean="0"/>
              <a:t>13-12-17</a:t>
            </a:fld>
            <a:endParaRPr lang="nl-NL" dirty="0"/>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4A4F617-7A30-41D4-AB86-5D833C98E18B}" type="slidenum">
              <a:rPr lang="nl-NL" smtClean="0"/>
              <a:t>‹nr.›</a:t>
            </a:fld>
            <a:endParaRPr lang="nl-NL" dirty="0"/>
          </a:p>
        </p:txBody>
      </p:sp>
    </p:spTree>
    <p:extLst>
      <p:ext uri="{BB962C8B-B14F-4D97-AF65-F5344CB8AC3E}">
        <p14:creationId xmlns:p14="http://schemas.microsoft.com/office/powerpoint/2010/main" val="994624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AA1FA-7B6A-47D2-8D61-F225D71B51FF}" type="datetimeFigureOut">
              <a:rPr lang="nl-NL" smtClean="0"/>
              <a:t>13-12-17</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9A179D-2D27-49E2-B022-8EDDA2EFE682}" type="slidenum">
              <a:rPr lang="nl-NL" smtClean="0"/>
              <a:t>‹nr.›</a:t>
            </a:fld>
            <a:endParaRPr lang="nl-NL" dirty="0"/>
          </a:p>
        </p:txBody>
      </p:sp>
    </p:spTree>
    <p:extLst>
      <p:ext uri="{BB962C8B-B14F-4D97-AF65-F5344CB8AC3E}">
        <p14:creationId xmlns:p14="http://schemas.microsoft.com/office/powerpoint/2010/main" val="1174603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jdelijke aanduiding voor dia-afbeelding 1"/>
          <p:cNvSpPr>
            <a:spLocks noGrp="1" noRot="1" noChangeAspect="1" noTextEdit="1"/>
          </p:cNvSpPr>
          <p:nvPr>
            <p:ph type="sldImg"/>
          </p:nvPr>
        </p:nvSpPr>
        <p:spPr>
          <a:xfrm>
            <a:off x="109538" y="741363"/>
            <a:ext cx="6578600" cy="3702050"/>
          </a:xfrm>
          <a:ln/>
        </p:spPr>
      </p:sp>
      <p:sp>
        <p:nvSpPr>
          <p:cNvPr id="73731" name="Tijdelijke aanduiding voor notities 2"/>
          <p:cNvSpPr>
            <a:spLocks noGrp="1"/>
          </p:cNvSpPr>
          <p:nvPr>
            <p:ph type="body" idx="1"/>
          </p:nvPr>
        </p:nvSpPr>
        <p:spPr>
          <a:noFill/>
        </p:spPr>
        <p:txBody>
          <a:bodyPr/>
          <a:lstStyle/>
          <a:p>
            <a:endParaRPr lang="nl-NL" altLang="nl-NL"/>
          </a:p>
        </p:txBody>
      </p:sp>
      <p:sp>
        <p:nvSpPr>
          <p:cNvPr id="73732" name="Tijdelijke aanduiding voor dianummer 3"/>
          <p:cNvSpPr>
            <a:spLocks noGrp="1"/>
          </p:cNvSpPr>
          <p:nvPr>
            <p:ph type="sldNum" sz="quarter" idx="5"/>
          </p:nvPr>
        </p:nvSpPr>
        <p:spPr>
          <a:noFill/>
        </p:spPr>
        <p:txBody>
          <a:bodyPr/>
          <a:lstStyle>
            <a:lvl1pPr>
              <a:defRPr sz="1600">
                <a:solidFill>
                  <a:schemeClr val="tx1"/>
                </a:solidFill>
                <a:latin typeface="Arial" charset="0"/>
              </a:defRPr>
            </a:lvl1pPr>
            <a:lvl2pPr marL="742950" indent="-285750">
              <a:defRPr sz="1600">
                <a:solidFill>
                  <a:schemeClr val="tx1"/>
                </a:solidFill>
                <a:latin typeface="Arial" charset="0"/>
              </a:defRPr>
            </a:lvl2pPr>
            <a:lvl3pPr marL="1143000" indent="-228600">
              <a:defRPr sz="1600">
                <a:solidFill>
                  <a:schemeClr val="tx1"/>
                </a:solidFill>
                <a:latin typeface="Arial" charset="0"/>
              </a:defRPr>
            </a:lvl3pPr>
            <a:lvl4pPr marL="1600200" indent="-228600">
              <a:defRPr sz="1600">
                <a:solidFill>
                  <a:schemeClr val="tx1"/>
                </a:solidFill>
                <a:latin typeface="Arial" charset="0"/>
              </a:defRPr>
            </a:lvl4pPr>
            <a:lvl5pPr marL="2057400" indent="-22860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fld id="{3070A6CE-49E2-4B28-A925-89D62D665CA1}" type="slidenum">
              <a:rPr lang="nl-NL" altLang="nl-NL" sz="1200" smtClean="0"/>
              <a:pPr/>
              <a:t>2</a:t>
            </a:fld>
            <a:endParaRPr lang="nl-NL" altLang="nl-NL" sz="1200"/>
          </a:p>
        </p:txBody>
      </p:sp>
    </p:spTree>
    <p:extLst>
      <p:ext uri="{BB962C8B-B14F-4D97-AF65-F5344CB8AC3E}">
        <p14:creationId xmlns:p14="http://schemas.microsoft.com/office/powerpoint/2010/main" val="3286765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Tijdelijke aanduiding voor dia-afbeelding 1"/>
          <p:cNvSpPr>
            <a:spLocks noGrp="1" noRot="1" noChangeAspect="1" noTextEdit="1"/>
          </p:cNvSpPr>
          <p:nvPr>
            <p:ph type="sldImg"/>
          </p:nvPr>
        </p:nvSpPr>
        <p:spPr>
          <a:ln/>
        </p:spPr>
      </p:sp>
      <p:sp>
        <p:nvSpPr>
          <p:cNvPr id="178179" name="Tijdelijke aanduiding voor notities 2"/>
          <p:cNvSpPr>
            <a:spLocks noGrp="1"/>
          </p:cNvSpPr>
          <p:nvPr>
            <p:ph type="body" idx="1"/>
          </p:nvPr>
        </p:nvSpPr>
        <p:spPr>
          <a:noFill/>
        </p:spPr>
        <p:txBody>
          <a:bodyPr/>
          <a:lstStyle/>
          <a:p>
            <a:endParaRPr lang="nl-NL" altLang="nl-NL"/>
          </a:p>
        </p:txBody>
      </p:sp>
      <p:sp>
        <p:nvSpPr>
          <p:cNvPr id="178180" name="Tijdelijke aanduiding voor dianummer 3"/>
          <p:cNvSpPr>
            <a:spLocks noGrp="1"/>
          </p:cNvSpPr>
          <p:nvPr>
            <p:ph type="sldNum" sz="quarter" idx="5"/>
          </p:nvPr>
        </p:nvSpPr>
        <p:spPr>
          <a:noFill/>
        </p:spPr>
        <p:txBody>
          <a:bodyPr/>
          <a:lstStyle>
            <a:lvl1pPr defTabSz="931863">
              <a:defRPr sz="1600">
                <a:solidFill>
                  <a:schemeClr val="tx1"/>
                </a:solidFill>
                <a:latin typeface="Arial" pitchFamily="34" charset="0"/>
              </a:defRPr>
            </a:lvl1pPr>
            <a:lvl2pPr marL="742950" indent="-285750" defTabSz="931863">
              <a:defRPr sz="1600">
                <a:solidFill>
                  <a:schemeClr val="tx1"/>
                </a:solidFill>
                <a:latin typeface="Arial" pitchFamily="34" charset="0"/>
              </a:defRPr>
            </a:lvl2pPr>
            <a:lvl3pPr marL="1143000" indent="-228600" defTabSz="931863">
              <a:defRPr sz="1600">
                <a:solidFill>
                  <a:schemeClr val="tx1"/>
                </a:solidFill>
                <a:latin typeface="Arial" pitchFamily="34" charset="0"/>
              </a:defRPr>
            </a:lvl3pPr>
            <a:lvl4pPr marL="1600200" indent="-228600" defTabSz="931863">
              <a:defRPr sz="1600">
                <a:solidFill>
                  <a:schemeClr val="tx1"/>
                </a:solidFill>
                <a:latin typeface="Arial" pitchFamily="34" charset="0"/>
              </a:defRPr>
            </a:lvl4pPr>
            <a:lvl5pPr marL="2057400" indent="-228600" defTabSz="931863">
              <a:defRPr sz="1600">
                <a:solidFill>
                  <a:schemeClr val="tx1"/>
                </a:solidFill>
                <a:latin typeface="Arial" pitchFamily="34" charset="0"/>
              </a:defRPr>
            </a:lvl5pPr>
            <a:lvl6pPr marL="2514600" indent="-228600" defTabSz="931863" eaLnBrk="0" fontAlgn="base" hangingPunct="0">
              <a:spcBef>
                <a:spcPct val="0"/>
              </a:spcBef>
              <a:spcAft>
                <a:spcPct val="0"/>
              </a:spcAft>
              <a:defRPr sz="1600">
                <a:solidFill>
                  <a:schemeClr val="tx1"/>
                </a:solidFill>
                <a:latin typeface="Arial" pitchFamily="34" charset="0"/>
              </a:defRPr>
            </a:lvl6pPr>
            <a:lvl7pPr marL="2971800" indent="-228600" defTabSz="931863" eaLnBrk="0" fontAlgn="base" hangingPunct="0">
              <a:spcBef>
                <a:spcPct val="0"/>
              </a:spcBef>
              <a:spcAft>
                <a:spcPct val="0"/>
              </a:spcAft>
              <a:defRPr sz="1600">
                <a:solidFill>
                  <a:schemeClr val="tx1"/>
                </a:solidFill>
                <a:latin typeface="Arial" pitchFamily="34" charset="0"/>
              </a:defRPr>
            </a:lvl7pPr>
            <a:lvl8pPr marL="3429000" indent="-228600" defTabSz="931863" eaLnBrk="0" fontAlgn="base" hangingPunct="0">
              <a:spcBef>
                <a:spcPct val="0"/>
              </a:spcBef>
              <a:spcAft>
                <a:spcPct val="0"/>
              </a:spcAft>
              <a:defRPr sz="1600">
                <a:solidFill>
                  <a:schemeClr val="tx1"/>
                </a:solidFill>
                <a:latin typeface="Arial" pitchFamily="34" charset="0"/>
              </a:defRPr>
            </a:lvl8pPr>
            <a:lvl9pPr marL="3886200" indent="-228600" defTabSz="931863" eaLnBrk="0" fontAlgn="base" hangingPunct="0">
              <a:spcBef>
                <a:spcPct val="0"/>
              </a:spcBef>
              <a:spcAft>
                <a:spcPct val="0"/>
              </a:spcAft>
              <a:defRPr sz="1600">
                <a:solidFill>
                  <a:schemeClr val="tx1"/>
                </a:solidFill>
                <a:latin typeface="Arial" pitchFamily="34" charset="0"/>
              </a:defRPr>
            </a:lvl9pPr>
          </a:lstStyle>
          <a:p>
            <a:fld id="{386FD3F3-C995-4DED-B1DE-F2FCBA7CC63A}" type="slidenum">
              <a:rPr lang="nl-NL" altLang="nl-NL" sz="1200" smtClean="0">
                <a:latin typeface="Times" pitchFamily="18" charset="0"/>
              </a:rPr>
              <a:pPr/>
              <a:t>19</a:t>
            </a:fld>
            <a:endParaRPr lang="nl-NL" altLang="nl-NL" sz="1200">
              <a:latin typeface="Times" pitchFamily="18" charset="0"/>
            </a:endParaRPr>
          </a:p>
        </p:txBody>
      </p:sp>
    </p:spTree>
    <p:extLst>
      <p:ext uri="{BB962C8B-B14F-4D97-AF65-F5344CB8AC3E}">
        <p14:creationId xmlns:p14="http://schemas.microsoft.com/office/powerpoint/2010/main" val="3046926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Tijdelijke aanduiding voor dia-afbeelding 1"/>
          <p:cNvSpPr>
            <a:spLocks noGrp="1" noRot="1" noChangeAspect="1" noTextEdit="1"/>
          </p:cNvSpPr>
          <p:nvPr>
            <p:ph type="sldImg"/>
          </p:nvPr>
        </p:nvSpPr>
        <p:spPr>
          <a:ln/>
        </p:spPr>
      </p:sp>
      <p:sp>
        <p:nvSpPr>
          <p:cNvPr id="179203" name="Tijdelijke aanduiding voor notities 2"/>
          <p:cNvSpPr>
            <a:spLocks noGrp="1"/>
          </p:cNvSpPr>
          <p:nvPr>
            <p:ph type="body" idx="1"/>
          </p:nvPr>
        </p:nvSpPr>
        <p:spPr>
          <a:noFill/>
        </p:spPr>
        <p:txBody>
          <a:bodyPr/>
          <a:lstStyle/>
          <a:p>
            <a:endParaRPr lang="nl-NL" altLang="nl-NL"/>
          </a:p>
        </p:txBody>
      </p:sp>
      <p:sp>
        <p:nvSpPr>
          <p:cNvPr id="179204" name="Tijdelijke aanduiding voor dianummer 3"/>
          <p:cNvSpPr>
            <a:spLocks noGrp="1"/>
          </p:cNvSpPr>
          <p:nvPr>
            <p:ph type="sldNum" sz="quarter" idx="5"/>
          </p:nvPr>
        </p:nvSpPr>
        <p:spPr>
          <a:noFill/>
        </p:spPr>
        <p:txBody>
          <a:bodyPr/>
          <a:lstStyle>
            <a:lvl1pPr>
              <a:defRPr sz="1600">
                <a:solidFill>
                  <a:schemeClr val="tx1"/>
                </a:solidFill>
                <a:latin typeface="Arial" pitchFamily="34" charset="0"/>
              </a:defRPr>
            </a:lvl1pPr>
            <a:lvl2pPr marL="742950" indent="-285750">
              <a:defRPr sz="1600">
                <a:solidFill>
                  <a:schemeClr val="tx1"/>
                </a:solidFill>
                <a:latin typeface="Arial" pitchFamily="34" charset="0"/>
              </a:defRPr>
            </a:lvl2pPr>
            <a:lvl3pPr marL="1143000" indent="-228600">
              <a:defRPr sz="1600">
                <a:solidFill>
                  <a:schemeClr val="tx1"/>
                </a:solidFill>
                <a:latin typeface="Arial" pitchFamily="34" charset="0"/>
              </a:defRPr>
            </a:lvl3pPr>
            <a:lvl4pPr marL="1600200" indent="-228600">
              <a:defRPr sz="1600">
                <a:solidFill>
                  <a:schemeClr val="tx1"/>
                </a:solidFill>
                <a:latin typeface="Arial" pitchFamily="34" charset="0"/>
              </a:defRPr>
            </a:lvl4pPr>
            <a:lvl5pPr marL="2057400" indent="-22860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fld id="{29191B0A-AFE2-4439-AF50-9ED040126E96}" type="slidenum">
              <a:rPr lang="nl-NL" altLang="nl-NL" sz="1200" smtClean="0"/>
              <a:pPr/>
              <a:t>20</a:t>
            </a:fld>
            <a:endParaRPr lang="nl-NL" altLang="nl-NL" sz="1200"/>
          </a:p>
        </p:txBody>
      </p:sp>
    </p:spTree>
    <p:extLst>
      <p:ext uri="{BB962C8B-B14F-4D97-AF65-F5344CB8AC3E}">
        <p14:creationId xmlns:p14="http://schemas.microsoft.com/office/powerpoint/2010/main" val="553540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2" name="Vrije v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noAutofit/>
          </a:bodyPr>
          <a:lstStyle/>
          <a:p>
            <a:endParaRPr lang="nl-NL" sz="1800" dirty="0"/>
          </a:p>
        </p:txBody>
      </p:sp>
      <p:sp>
        <p:nvSpPr>
          <p:cNvPr id="7" name="Vrije vorm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pPr lvl="0"/>
            <a:endParaRPr lang="nl-NL" sz="1800" dirty="0"/>
          </a:p>
        </p:txBody>
      </p:sp>
      <p:sp>
        <p:nvSpPr>
          <p:cNvPr id="8" name="Vrije vorm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nl-NL" sz="1800" dirty="0"/>
          </a:p>
        </p:txBody>
      </p:sp>
      <p:sp>
        <p:nvSpPr>
          <p:cNvPr id="2" name="Titel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nl-NL"/>
              <a:t>Klik om de stijl te bewerken</a:t>
            </a:r>
            <a:endParaRPr lang="nl-NL" dirty="0"/>
          </a:p>
        </p:txBody>
      </p:sp>
      <p:sp>
        <p:nvSpPr>
          <p:cNvPr id="3" name="Ondertitel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Tree>
    <p:extLst>
      <p:ext uri="{BB962C8B-B14F-4D97-AF65-F5344CB8AC3E}">
        <p14:creationId xmlns:p14="http://schemas.microsoft.com/office/powerpoint/2010/main" val="512585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295400" y="255134"/>
            <a:ext cx="9601200" cy="1036850"/>
          </a:xfrm>
        </p:spPr>
        <p:txBody>
          <a:bodyPr anchor="b"/>
          <a:lstStyle>
            <a:lvl1pPr>
              <a:defRPr sz="3200"/>
            </a:lvl1pPr>
          </a:lstStyle>
          <a:p>
            <a:r>
              <a:rPr lang="nl-NL"/>
              <a:t>Klik om de stijl te bewerken</a:t>
            </a:r>
            <a:endParaRPr lang="nl-NL" dirty="0"/>
          </a:p>
        </p:txBody>
      </p:sp>
      <p:sp>
        <p:nvSpPr>
          <p:cNvPr id="3" name="Tijdelijke aanduiding voor afbeelding 2"/>
          <p:cNvSpPr>
            <a:spLocks noGrp="1"/>
          </p:cNvSpPr>
          <p:nvPr>
            <p:ph type="pic" idx="1"/>
          </p:nvPr>
        </p:nvSpPr>
        <p:spPr>
          <a:xfrm>
            <a:off x="4724400" y="18288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nl-NL" dirty="0"/>
          </a:p>
        </p:txBody>
      </p:sp>
      <p:sp>
        <p:nvSpPr>
          <p:cNvPr id="4" name="Tijdelijke aanduiding voor tekst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A79A3335-6331-4872-A8B7-ECD55539F4D0}" type="datetimeFigureOut">
              <a:rPr lang="nl-NL" smtClean="0"/>
              <a:t>13-12-17</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A7F8E3F6-DE14-48B2-B2BC-6FABA9630FB8}" type="slidenum">
              <a:rPr lang="nl-NL" smtClean="0"/>
              <a:t>‹nr.›</a:t>
            </a:fld>
            <a:endParaRPr lang="nl-NL" dirty="0"/>
          </a:p>
        </p:txBody>
      </p:sp>
    </p:spTree>
    <p:extLst>
      <p:ext uri="{BB962C8B-B14F-4D97-AF65-F5344CB8AC3E}">
        <p14:creationId xmlns:p14="http://schemas.microsoft.com/office/powerpoint/2010/main" val="106759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Twee afbeeldingen met bijschrift">
    <p:spTree>
      <p:nvGrpSpPr>
        <p:cNvPr id="1" name=""/>
        <p:cNvGrpSpPr/>
        <p:nvPr/>
      </p:nvGrpSpPr>
      <p:grpSpPr>
        <a:xfrm>
          <a:off x="0" y="0"/>
          <a:ext cx="0" cy="0"/>
          <a:chOff x="0" y="0"/>
          <a:chExt cx="0" cy="0"/>
        </a:xfrm>
      </p:grpSpPr>
      <p:sp>
        <p:nvSpPr>
          <p:cNvPr id="9" name="Rechthoek 8"/>
          <p:cNvSpPr/>
          <p:nvPr/>
        </p:nvSpPr>
        <p:spPr>
          <a:xfrm>
            <a:off x="1295400"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el 1"/>
          <p:cNvSpPr>
            <a:spLocks noGrp="1"/>
          </p:cNvSpPr>
          <p:nvPr>
            <p:ph type="title"/>
          </p:nvPr>
        </p:nvSpPr>
        <p:spPr>
          <a:xfrm>
            <a:off x="1295400" y="255134"/>
            <a:ext cx="9601200" cy="1036850"/>
          </a:xfrm>
        </p:spPr>
        <p:txBody>
          <a:bodyPr anchor="b"/>
          <a:lstStyle>
            <a:lvl1pPr>
              <a:defRPr sz="3200"/>
            </a:lvl1pPr>
          </a:lstStyle>
          <a:p>
            <a:r>
              <a:rPr lang="nl-NL"/>
              <a:t>Klik om de stijl te bewerken</a:t>
            </a:r>
            <a:endParaRPr lang="nl-NL" dirty="0"/>
          </a:p>
        </p:txBody>
      </p:sp>
      <p:sp>
        <p:nvSpPr>
          <p:cNvPr id="4" name="Tijdelijke aanduiding voor tekst 3"/>
          <p:cNvSpPr>
            <a:spLocks noGrp="1"/>
          </p:cNvSpPr>
          <p:nvPr>
            <p:ph type="body" sz="half" idx="2"/>
          </p:nvPr>
        </p:nvSpPr>
        <p:spPr>
          <a:xfrm>
            <a:off x="1371273"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A79A3335-6331-4872-A8B7-ECD55539F4D0}" type="datetimeFigureOut">
              <a:rPr lang="nl-NL" smtClean="0"/>
              <a:t>13-12-17</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A7F8E3F6-DE14-48B2-B2BC-6FABA9630FB8}" type="slidenum">
              <a:rPr lang="nl-NL" smtClean="0"/>
              <a:t>‹nr.›</a:t>
            </a:fld>
            <a:endParaRPr lang="nl-NL" dirty="0"/>
          </a:p>
        </p:txBody>
      </p:sp>
      <p:sp>
        <p:nvSpPr>
          <p:cNvPr id="10" name="Rechthoek 9"/>
          <p:cNvSpPr/>
          <p:nvPr/>
        </p:nvSpPr>
        <p:spPr>
          <a:xfrm>
            <a:off x="6324599" y="52578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 name="Rechthoek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800" dirty="0"/>
          </a:p>
        </p:txBody>
      </p:sp>
      <p:sp>
        <p:nvSpPr>
          <p:cNvPr id="12" name="Rechthoek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800" dirty="0"/>
          </a:p>
        </p:txBody>
      </p:sp>
      <p:sp>
        <p:nvSpPr>
          <p:cNvPr id="13" name="Tijdelijke aanduiding voor tekst 3"/>
          <p:cNvSpPr>
            <a:spLocks noGrp="1"/>
          </p:cNvSpPr>
          <p:nvPr>
            <p:ph type="body" sz="half" idx="14"/>
          </p:nvPr>
        </p:nvSpPr>
        <p:spPr>
          <a:xfrm>
            <a:off x="6412954" y="53330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3" name="Tijdelijke aanduiding voor afbeelding 2"/>
          <p:cNvSpPr>
            <a:spLocks noGrp="1"/>
          </p:cNvSpPr>
          <p:nvPr>
            <p:ph type="pic" idx="1"/>
          </p:nvPr>
        </p:nvSpPr>
        <p:spPr>
          <a:xfrm>
            <a:off x="12954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nl-NL" dirty="0"/>
          </a:p>
        </p:txBody>
      </p:sp>
      <p:sp>
        <p:nvSpPr>
          <p:cNvPr id="8" name="Tijdelijke aanduiding voor afbeelding 2"/>
          <p:cNvSpPr>
            <a:spLocks noGrp="1"/>
          </p:cNvSpPr>
          <p:nvPr>
            <p:ph type="pic" idx="13"/>
          </p:nvPr>
        </p:nvSpPr>
        <p:spPr>
          <a:xfrm>
            <a:off x="6324600" y="18288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nl-NL" dirty="0"/>
          </a:p>
        </p:txBody>
      </p:sp>
    </p:spTree>
    <p:extLst>
      <p:ext uri="{BB962C8B-B14F-4D97-AF65-F5344CB8AC3E}">
        <p14:creationId xmlns:p14="http://schemas.microsoft.com/office/powerpoint/2010/main" val="3944010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atum 3"/>
          <p:cNvSpPr>
            <a:spLocks noGrp="1"/>
          </p:cNvSpPr>
          <p:nvPr>
            <p:ph type="dt" sz="half" idx="10"/>
          </p:nvPr>
        </p:nvSpPr>
        <p:spPr/>
        <p:txBody>
          <a:bodyPr/>
          <a:lstStyle/>
          <a:p>
            <a:fld id="{A79A3335-6331-4872-A8B7-ECD55539F4D0}" type="datetimeFigureOut">
              <a:rPr lang="nl-NL" smtClean="0"/>
              <a:t>13-12-17</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A7F8E3F6-DE14-48B2-B2BC-6FABA9630FB8}" type="slidenum">
              <a:rPr lang="nl-NL" smtClean="0"/>
              <a:t>‹nr.›</a:t>
            </a:fld>
            <a:endParaRPr lang="nl-NL" dirty="0"/>
          </a:p>
        </p:txBody>
      </p:sp>
    </p:spTree>
    <p:extLst>
      <p:ext uri="{BB962C8B-B14F-4D97-AF65-F5344CB8AC3E}">
        <p14:creationId xmlns:p14="http://schemas.microsoft.com/office/powerpoint/2010/main" val="1092945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7" name="Rechthoek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8" name="Rechthoek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9" name="Rechthoek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Verticale titel 1"/>
          <p:cNvSpPr>
            <a:spLocks noGrp="1"/>
          </p:cNvSpPr>
          <p:nvPr>
            <p:ph type="title" orient="vert"/>
          </p:nvPr>
        </p:nvSpPr>
        <p:spPr>
          <a:xfrm>
            <a:off x="9871318" y="685800"/>
            <a:ext cx="1033272" cy="5486400"/>
          </a:xfrm>
        </p:spPr>
        <p:txBody>
          <a:bodyPr vert="eaVert"/>
          <a:lstStyle/>
          <a:p>
            <a:r>
              <a:rPr lang="nl-NL"/>
              <a:t>Klik om de stijl te bewerken</a:t>
            </a:r>
            <a:endParaRPr lang="nl-NL" dirty="0"/>
          </a:p>
        </p:txBody>
      </p:sp>
      <p:sp>
        <p:nvSpPr>
          <p:cNvPr id="3" name="Tijdelijke aanduiding voor verticale tekst 2"/>
          <p:cNvSpPr>
            <a:spLocks noGrp="1"/>
          </p:cNvSpPr>
          <p:nvPr>
            <p:ph type="body" orient="vert" idx="1"/>
          </p:nvPr>
        </p:nvSpPr>
        <p:spPr>
          <a:xfrm>
            <a:off x="1295400" y="685800"/>
            <a:ext cx="7976754" cy="548640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atum 3"/>
          <p:cNvSpPr>
            <a:spLocks noGrp="1"/>
          </p:cNvSpPr>
          <p:nvPr>
            <p:ph type="dt" sz="half" idx="10"/>
          </p:nvPr>
        </p:nvSpPr>
        <p:spPr/>
        <p:txBody>
          <a:bodyPr/>
          <a:lstStyle/>
          <a:p>
            <a:fld id="{A79A3335-6331-4872-A8B7-ECD55539F4D0}" type="datetimeFigureOut">
              <a:rPr lang="nl-NL" smtClean="0"/>
              <a:t>13-12-17</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A7F8E3F6-DE14-48B2-B2BC-6FABA9630FB8}" type="slidenum">
              <a:rPr lang="nl-NL" smtClean="0"/>
              <a:t>‹nr.›</a:t>
            </a:fld>
            <a:endParaRPr lang="nl-NL" dirty="0"/>
          </a:p>
        </p:txBody>
      </p:sp>
    </p:spTree>
    <p:extLst>
      <p:ext uri="{BB962C8B-B14F-4D97-AF65-F5344CB8AC3E}">
        <p14:creationId xmlns:p14="http://schemas.microsoft.com/office/powerpoint/2010/main" val="1804110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atum 3"/>
          <p:cNvSpPr>
            <a:spLocks noGrp="1"/>
          </p:cNvSpPr>
          <p:nvPr>
            <p:ph type="dt" sz="half" idx="10"/>
          </p:nvPr>
        </p:nvSpPr>
        <p:spPr/>
        <p:txBody>
          <a:bodyPr/>
          <a:lstStyle/>
          <a:p>
            <a:fld id="{A79A3335-6331-4872-A8B7-ECD55539F4D0}" type="datetimeFigureOut">
              <a:rPr lang="nl-NL" smtClean="0"/>
              <a:t>13-12-17</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A7F8E3F6-DE14-48B2-B2BC-6FABA9630FB8}" type="slidenum">
              <a:rPr lang="nl-NL" smtClean="0"/>
              <a:t>‹nr.›</a:t>
            </a:fld>
            <a:endParaRPr lang="nl-NL" dirty="0"/>
          </a:p>
        </p:txBody>
      </p:sp>
    </p:spTree>
    <p:extLst>
      <p:ext uri="{BB962C8B-B14F-4D97-AF65-F5344CB8AC3E}">
        <p14:creationId xmlns:p14="http://schemas.microsoft.com/office/powerpoint/2010/main" val="2596182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eldia met afbeelding">
    <p:spTree>
      <p:nvGrpSpPr>
        <p:cNvPr id="1" name=""/>
        <p:cNvGrpSpPr/>
        <p:nvPr/>
      </p:nvGrpSpPr>
      <p:grpSpPr>
        <a:xfrm>
          <a:off x="0" y="0"/>
          <a:ext cx="0" cy="0"/>
          <a:chOff x="0" y="0"/>
          <a:chExt cx="0" cy="0"/>
        </a:xfrm>
      </p:grpSpPr>
      <p:sp>
        <p:nvSpPr>
          <p:cNvPr id="10" name="Rechthoek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nl-NL" sz="1800" dirty="0"/>
          </a:p>
        </p:txBody>
      </p:sp>
      <p:sp>
        <p:nvSpPr>
          <p:cNvPr id="11" name="Vrije vorm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nl-NL" sz="1800" dirty="0"/>
          </a:p>
        </p:txBody>
      </p:sp>
      <p:sp>
        <p:nvSpPr>
          <p:cNvPr id="12" name="Vrije vorm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nl-NL" sz="1800" dirty="0"/>
          </a:p>
        </p:txBody>
      </p:sp>
      <p:sp>
        <p:nvSpPr>
          <p:cNvPr id="2" name="Titel 1"/>
          <p:cNvSpPr>
            <a:spLocks noGrp="1"/>
          </p:cNvSpPr>
          <p:nvPr>
            <p:ph type="ctrTitle"/>
          </p:nvPr>
        </p:nvSpPr>
        <p:spPr>
          <a:xfrm>
            <a:off x="1295401" y="1873584"/>
            <a:ext cx="5120640" cy="2560320"/>
          </a:xfrm>
        </p:spPr>
        <p:txBody>
          <a:bodyPr anchor="b">
            <a:normAutofit/>
          </a:bodyPr>
          <a:lstStyle>
            <a:lvl1pPr algn="l">
              <a:defRPr sz="4000">
                <a:solidFill>
                  <a:schemeClr val="tx1"/>
                </a:solidFill>
              </a:defRPr>
            </a:lvl1pPr>
          </a:lstStyle>
          <a:p>
            <a:r>
              <a:rPr lang="nl-NL"/>
              <a:t>Klik om de stijl te bewerken</a:t>
            </a:r>
            <a:endParaRPr lang="nl-NL" dirty="0"/>
          </a:p>
        </p:txBody>
      </p:sp>
      <p:sp>
        <p:nvSpPr>
          <p:cNvPr id="3" name="Ondertitel 2"/>
          <p:cNvSpPr>
            <a:spLocks noGrp="1"/>
          </p:cNvSpPr>
          <p:nvPr>
            <p:ph type="subTitle" idx="1"/>
          </p:nvPr>
        </p:nvSpPr>
        <p:spPr>
          <a:xfrm>
            <a:off x="1295401" y="4572000"/>
            <a:ext cx="5120640" cy="1600200"/>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15" name="Tijdelijke aanduiding voor afbeelding 14"/>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nl-NL"/>
              <a:t>Klik op het pictogram als u een afbeelding wilt toevoegen</a:t>
            </a:r>
            <a:endParaRPr lang="nl-NL" dirty="0"/>
          </a:p>
        </p:txBody>
      </p:sp>
      <p:sp>
        <p:nvSpPr>
          <p:cNvPr id="16" name="Instructies"/>
          <p:cNvSpPr/>
          <p:nvPr/>
        </p:nvSpPr>
        <p:spPr>
          <a:xfrm>
            <a:off x="12344400" y="0"/>
            <a:ext cx="1295400" cy="6858000"/>
          </a:xfrm>
          <a:prstGeom prst="roundRect">
            <a:avLst>
              <a:gd name="adj" fmla="val 9717"/>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defTabSz="914400">
              <a:buNone/>
            </a:pPr>
            <a:r>
              <a:rPr lang="nl-NL" sz="1200" b="1" i="1" dirty="0">
                <a:latin typeface="Arial"/>
                <a:ea typeface="+mn-ea"/>
                <a:cs typeface="Arial"/>
              </a:rPr>
              <a:t>OPMERKING:</a:t>
            </a:r>
          </a:p>
          <a:p>
            <a:pPr algn="l" defTabSz="914400">
              <a:buNone/>
            </a:pPr>
            <a:r>
              <a:rPr lang="nl-NL" sz="1200" b="0" i="1" dirty="0" err="1">
                <a:latin typeface="Arial"/>
                <a:ea typeface="+mn-ea"/>
                <a:cs typeface="Arial"/>
              </a:rPr>
              <a:t>To</a:t>
            </a:r>
            <a:r>
              <a:rPr lang="nl-NL" sz="1200" b="0" i="1" dirty="0">
                <a:latin typeface="Arial"/>
                <a:ea typeface="+mn-ea"/>
                <a:cs typeface="Arial"/>
              </a:rPr>
              <a:t> change the  image on </a:t>
            </a:r>
            <a:r>
              <a:rPr lang="nl-NL" sz="1200" b="0" i="1" dirty="0" err="1">
                <a:latin typeface="Arial"/>
                <a:ea typeface="+mn-ea"/>
                <a:cs typeface="Arial"/>
              </a:rPr>
              <a:t>this</a:t>
            </a:r>
            <a:r>
              <a:rPr lang="nl-NL" sz="1200" b="0" i="1" dirty="0">
                <a:latin typeface="Arial"/>
                <a:ea typeface="+mn-ea"/>
                <a:cs typeface="Arial"/>
              </a:rPr>
              <a:t> slide, select the picture </a:t>
            </a:r>
            <a:r>
              <a:rPr lang="nl-NL" sz="1200" b="0" i="1" dirty="0" err="1">
                <a:latin typeface="Arial"/>
                <a:ea typeface="+mn-ea"/>
                <a:cs typeface="Arial"/>
              </a:rPr>
              <a:t>and</a:t>
            </a:r>
            <a:r>
              <a:rPr lang="nl-NL" sz="1200" b="0" i="1" dirty="0">
                <a:latin typeface="Arial"/>
                <a:ea typeface="+mn-ea"/>
                <a:cs typeface="Arial"/>
              </a:rPr>
              <a:t> delete it. Klik vervolgens in de tijdelijke aanduiding op het pictogram Afbeeldingen om uw eigen afbeelding in te voegen.</a:t>
            </a:r>
          </a:p>
        </p:txBody>
      </p:sp>
    </p:spTree>
    <p:extLst>
      <p:ext uri="{BB962C8B-B14F-4D97-AF65-F5344CB8AC3E}">
        <p14:creationId xmlns:p14="http://schemas.microsoft.com/office/powerpoint/2010/main" val="2402813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7" name="Rechthoek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a:extLst/>
        </p:spPr>
        <p:txBody>
          <a:bodyPr vert="horz" wrap="square" lIns="91440" tIns="45720" rIns="91440" bIns="45720" numCol="1" anchor="t" anchorCtr="0" compatLnSpc="1">
            <a:prstTxWarp prst="textNoShape">
              <a:avLst/>
            </a:prstTxWarp>
          </a:bodyPr>
          <a:lstStyle/>
          <a:p>
            <a:endParaRPr lang="nl-NL" sz="1800" dirty="0"/>
          </a:p>
        </p:txBody>
      </p:sp>
      <p:sp>
        <p:nvSpPr>
          <p:cNvPr id="8" name="Vrije vorm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nl-NL" sz="1800" dirty="0"/>
          </a:p>
        </p:txBody>
      </p:sp>
      <p:sp>
        <p:nvSpPr>
          <p:cNvPr id="9" name="Vrije v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nl-NL" sz="1800" dirty="0"/>
          </a:p>
        </p:txBody>
      </p:sp>
      <p:sp>
        <p:nvSpPr>
          <p:cNvPr id="10" name="Vrije v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nl-NL" sz="1800" dirty="0"/>
          </a:p>
        </p:txBody>
      </p:sp>
      <p:sp>
        <p:nvSpPr>
          <p:cNvPr id="2" name="Titel 1"/>
          <p:cNvSpPr>
            <a:spLocks noGrp="1"/>
          </p:cNvSpPr>
          <p:nvPr>
            <p:ph type="title"/>
          </p:nvPr>
        </p:nvSpPr>
        <p:spPr>
          <a:xfrm>
            <a:off x="1295398" y="2914650"/>
            <a:ext cx="8046720" cy="1557338"/>
          </a:xfrm>
        </p:spPr>
        <p:txBody>
          <a:bodyPr anchor="b">
            <a:normAutofit/>
          </a:bodyPr>
          <a:lstStyle>
            <a:lvl1pPr>
              <a:defRPr sz="3200">
                <a:solidFill>
                  <a:schemeClr val="tx1"/>
                </a:solidFill>
              </a:defRPr>
            </a:lvl1pPr>
          </a:lstStyle>
          <a:p>
            <a:r>
              <a:rPr lang="nl-NL"/>
              <a:t>Klik om de stijl te bewerken</a:t>
            </a:r>
            <a:endParaRPr lang="nl-NL" dirty="0"/>
          </a:p>
        </p:txBody>
      </p:sp>
      <p:sp>
        <p:nvSpPr>
          <p:cNvPr id="3" name="Tijdelijke aanduiding voor tekst 2"/>
          <p:cNvSpPr>
            <a:spLocks noGrp="1"/>
          </p:cNvSpPr>
          <p:nvPr>
            <p:ph type="body" idx="1"/>
          </p:nvPr>
        </p:nvSpPr>
        <p:spPr>
          <a:xfrm>
            <a:off x="1295398" y="4589463"/>
            <a:ext cx="8046718" cy="1011237"/>
          </a:xfrm>
        </p:spPr>
        <p:txBody>
          <a:bodyPr/>
          <a:lstStyle>
            <a:lvl1pPr marL="0" indent="0">
              <a:spcBef>
                <a:spcPts val="1200"/>
              </a:spcBef>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Tree>
    <p:extLst>
      <p:ext uri="{BB962C8B-B14F-4D97-AF65-F5344CB8AC3E}">
        <p14:creationId xmlns:p14="http://schemas.microsoft.com/office/powerpoint/2010/main" val="1519642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3" name="Tijdelijke aanduiding voor inhoud 2"/>
          <p:cNvSpPr>
            <a:spLocks noGrp="1"/>
          </p:cNvSpPr>
          <p:nvPr>
            <p:ph sz="half"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inhoud 3"/>
          <p:cNvSpPr>
            <a:spLocks noGrp="1"/>
          </p:cNvSpPr>
          <p:nvPr>
            <p:ph sz="half" idx="2"/>
          </p:nvPr>
        </p:nvSpPr>
        <p:spPr>
          <a:xfrm>
            <a:off x="6324600" y="1828799"/>
            <a:ext cx="4572000" cy="4343401"/>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5" name="Tijdelijke aanduiding voor datum 4"/>
          <p:cNvSpPr>
            <a:spLocks noGrp="1"/>
          </p:cNvSpPr>
          <p:nvPr>
            <p:ph type="dt" sz="half" idx="10"/>
          </p:nvPr>
        </p:nvSpPr>
        <p:spPr/>
        <p:txBody>
          <a:bodyPr/>
          <a:lstStyle/>
          <a:p>
            <a:fld id="{A79A3335-6331-4872-A8B7-ECD55539F4D0}" type="datetimeFigureOut">
              <a:rPr lang="nl-NL" smtClean="0"/>
              <a:t>13-12-17</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A7F8E3F6-DE14-48B2-B2BC-6FABA9630FB8}" type="slidenum">
              <a:rPr lang="nl-NL" smtClean="0"/>
              <a:t>‹nr.›</a:t>
            </a:fld>
            <a:endParaRPr lang="nl-NL" dirty="0"/>
          </a:p>
        </p:txBody>
      </p:sp>
    </p:spTree>
    <p:extLst>
      <p:ext uri="{BB962C8B-B14F-4D97-AF65-F5344CB8AC3E}">
        <p14:creationId xmlns:p14="http://schemas.microsoft.com/office/powerpoint/2010/main" val="2448206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1295400" y="255134"/>
            <a:ext cx="9601200" cy="1036850"/>
          </a:xfrm>
        </p:spPr>
        <p:txBody>
          <a:bodyPr/>
          <a:lstStyle/>
          <a:p>
            <a:r>
              <a:rPr lang="nl-NL"/>
              <a:t>Klik om de stijl te bewerken</a:t>
            </a:r>
            <a:endParaRPr lang="nl-NL" dirty="0"/>
          </a:p>
        </p:txBody>
      </p:sp>
      <p:sp>
        <p:nvSpPr>
          <p:cNvPr id="3" name="Tijdelijke aanduiding voor tekst 2"/>
          <p:cNvSpPr>
            <a:spLocks noGrp="1"/>
          </p:cNvSpPr>
          <p:nvPr>
            <p:ph type="body" idx="1"/>
          </p:nvPr>
        </p:nvSpPr>
        <p:spPr>
          <a:xfrm>
            <a:off x="1295400" y="1828800"/>
            <a:ext cx="4572000" cy="876300"/>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1295400" y="2705100"/>
            <a:ext cx="4572000" cy="34671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5" name="Tijdelijke aanduiding voor tekst 4"/>
          <p:cNvSpPr>
            <a:spLocks noGrp="1"/>
          </p:cNvSpPr>
          <p:nvPr>
            <p:ph type="body" sz="quarter" idx="3"/>
          </p:nvPr>
        </p:nvSpPr>
        <p:spPr>
          <a:xfrm>
            <a:off x="6324600" y="18288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324600" y="2705100"/>
            <a:ext cx="4572000" cy="34671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7" name="Tijdelijke aanduiding voor datum 6"/>
          <p:cNvSpPr>
            <a:spLocks noGrp="1"/>
          </p:cNvSpPr>
          <p:nvPr>
            <p:ph type="dt" sz="half" idx="10"/>
          </p:nvPr>
        </p:nvSpPr>
        <p:spPr/>
        <p:txBody>
          <a:bodyPr/>
          <a:lstStyle/>
          <a:p>
            <a:fld id="{A79A3335-6331-4872-A8B7-ECD55539F4D0}" type="datetimeFigureOut">
              <a:rPr lang="nl-NL" smtClean="0"/>
              <a:t>13-12-17</a:t>
            </a:fld>
            <a:endParaRPr lang="nl-NL" dirty="0"/>
          </a:p>
        </p:txBody>
      </p:sp>
      <p:sp>
        <p:nvSpPr>
          <p:cNvPr id="8" name="Tijdelijke aanduiding voor voettekst 7"/>
          <p:cNvSpPr>
            <a:spLocks noGrp="1"/>
          </p:cNvSpPr>
          <p:nvPr>
            <p:ph type="ftr" sz="quarter" idx="11"/>
          </p:nvPr>
        </p:nvSpPr>
        <p:spPr/>
        <p:txBody>
          <a:bodyPr/>
          <a:lstStyle/>
          <a:p>
            <a:endParaRPr lang="nl-NL" dirty="0"/>
          </a:p>
        </p:txBody>
      </p:sp>
      <p:sp>
        <p:nvSpPr>
          <p:cNvPr id="9" name="Tijdelijke aanduiding voor dianummer 8"/>
          <p:cNvSpPr>
            <a:spLocks noGrp="1"/>
          </p:cNvSpPr>
          <p:nvPr>
            <p:ph type="sldNum" sz="quarter" idx="12"/>
          </p:nvPr>
        </p:nvSpPr>
        <p:spPr/>
        <p:txBody>
          <a:bodyPr/>
          <a:lstStyle/>
          <a:p>
            <a:fld id="{A7F8E3F6-DE14-48B2-B2BC-6FABA9630FB8}" type="slidenum">
              <a:rPr lang="nl-NL" smtClean="0"/>
              <a:t>‹nr.›</a:t>
            </a:fld>
            <a:endParaRPr lang="nl-NL" dirty="0"/>
          </a:p>
        </p:txBody>
      </p:sp>
    </p:spTree>
    <p:extLst>
      <p:ext uri="{BB962C8B-B14F-4D97-AF65-F5344CB8AC3E}">
        <p14:creationId xmlns:p14="http://schemas.microsoft.com/office/powerpoint/2010/main" val="2602360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3" name="Tijdelijke aanduiding voor datum 2"/>
          <p:cNvSpPr>
            <a:spLocks noGrp="1"/>
          </p:cNvSpPr>
          <p:nvPr>
            <p:ph type="dt" sz="half" idx="10"/>
          </p:nvPr>
        </p:nvSpPr>
        <p:spPr/>
        <p:txBody>
          <a:bodyPr/>
          <a:lstStyle/>
          <a:p>
            <a:fld id="{A79A3335-6331-4872-A8B7-ECD55539F4D0}" type="datetimeFigureOut">
              <a:rPr lang="nl-NL" smtClean="0"/>
              <a:t>13-12-17</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5" name="Tijdelijke aanduiding voor dianummer 4"/>
          <p:cNvSpPr>
            <a:spLocks noGrp="1"/>
          </p:cNvSpPr>
          <p:nvPr>
            <p:ph type="sldNum" sz="quarter" idx="12"/>
          </p:nvPr>
        </p:nvSpPr>
        <p:spPr/>
        <p:txBody>
          <a:bodyPr/>
          <a:lstStyle/>
          <a:p>
            <a:fld id="{A7F8E3F6-DE14-48B2-B2BC-6FABA9630FB8}" type="slidenum">
              <a:rPr lang="nl-NL" smtClean="0"/>
              <a:t>‹nr.›</a:t>
            </a:fld>
            <a:endParaRPr lang="nl-NL" dirty="0"/>
          </a:p>
        </p:txBody>
      </p:sp>
    </p:spTree>
    <p:extLst>
      <p:ext uri="{BB962C8B-B14F-4D97-AF65-F5344CB8AC3E}">
        <p14:creationId xmlns:p14="http://schemas.microsoft.com/office/powerpoint/2010/main" val="3397337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A79A3335-6331-4872-A8B7-ECD55539F4D0}" type="datetimeFigureOut">
              <a:rPr lang="nl-NL" smtClean="0"/>
              <a:t>13-12-17</a:t>
            </a:fld>
            <a:endParaRPr lang="nl-NL" dirty="0"/>
          </a:p>
        </p:txBody>
      </p:sp>
      <p:sp>
        <p:nvSpPr>
          <p:cNvPr id="3" name="Tijdelijke aanduiding voor voettekst 2"/>
          <p:cNvSpPr>
            <a:spLocks noGrp="1"/>
          </p:cNvSpPr>
          <p:nvPr>
            <p:ph type="ftr" sz="quarter" idx="11"/>
          </p:nvPr>
        </p:nvSpPr>
        <p:spPr/>
        <p:txBody>
          <a:bodyPr/>
          <a:lstStyle/>
          <a:p>
            <a:endParaRPr lang="nl-NL" dirty="0"/>
          </a:p>
        </p:txBody>
      </p:sp>
      <p:sp>
        <p:nvSpPr>
          <p:cNvPr id="4" name="Tijdelijke aanduiding voor dianummer 3"/>
          <p:cNvSpPr>
            <a:spLocks noGrp="1"/>
          </p:cNvSpPr>
          <p:nvPr>
            <p:ph type="sldNum" sz="quarter" idx="12"/>
          </p:nvPr>
        </p:nvSpPr>
        <p:spPr/>
        <p:txBody>
          <a:bodyPr/>
          <a:lstStyle/>
          <a:p>
            <a:fld id="{A7F8E3F6-DE14-48B2-B2BC-6FABA9630FB8}" type="slidenum">
              <a:rPr lang="nl-NL" smtClean="0"/>
              <a:t>‹nr.›</a:t>
            </a:fld>
            <a:endParaRPr lang="nl-NL" dirty="0"/>
          </a:p>
        </p:txBody>
      </p:sp>
    </p:spTree>
    <p:extLst>
      <p:ext uri="{BB962C8B-B14F-4D97-AF65-F5344CB8AC3E}">
        <p14:creationId xmlns:p14="http://schemas.microsoft.com/office/powerpoint/2010/main" val="2983636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p:txBody>
          <a:bodyPr anchor="b"/>
          <a:lstStyle>
            <a:lvl1pPr>
              <a:defRPr sz="3200"/>
            </a:lvl1pPr>
          </a:lstStyle>
          <a:p>
            <a:r>
              <a:rPr lang="nl-NL"/>
              <a:t>Klik om de stijl te bewerken</a:t>
            </a:r>
            <a:endParaRPr lang="nl-NL" dirty="0"/>
          </a:p>
        </p:txBody>
      </p:sp>
      <p:sp>
        <p:nvSpPr>
          <p:cNvPr id="3" name="Tijdelijke aanduiding voor inhoud 2"/>
          <p:cNvSpPr>
            <a:spLocks noGrp="1"/>
          </p:cNvSpPr>
          <p:nvPr>
            <p:ph idx="1"/>
          </p:nvPr>
        </p:nvSpPr>
        <p:spPr>
          <a:xfrm>
            <a:off x="4728209" y="18288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tekst 3"/>
          <p:cNvSpPr>
            <a:spLocks noGrp="1"/>
          </p:cNvSpPr>
          <p:nvPr>
            <p:ph type="body" sz="half" idx="2"/>
          </p:nvPr>
        </p:nvSpPr>
        <p:spPr>
          <a:xfrm>
            <a:off x="1295400" y="18288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A79A3335-6331-4872-A8B7-ECD55539F4D0}" type="datetimeFigureOut">
              <a:rPr lang="nl-NL" smtClean="0"/>
              <a:t>13-12-17</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A7F8E3F6-DE14-48B2-B2BC-6FABA9630FB8}" type="slidenum">
              <a:rPr lang="nl-NL" smtClean="0"/>
              <a:t>‹nr.›</a:t>
            </a:fld>
            <a:endParaRPr lang="nl-NL" dirty="0"/>
          </a:p>
        </p:txBody>
      </p:sp>
    </p:spTree>
    <p:extLst>
      <p:ext uri="{BB962C8B-B14F-4D97-AF65-F5344CB8AC3E}">
        <p14:creationId xmlns:p14="http://schemas.microsoft.com/office/powerpoint/2010/main" val="254763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hthoek 6"/>
          <p:cNvSpPr/>
          <p:nvPr userDrawn="1"/>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8" name="Rechthoek 7"/>
          <p:cNvSpPr/>
          <p:nvPr userDrawn="1"/>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9" name="Rechthoek 8"/>
          <p:cNvSpPr/>
          <p:nvPr userDrawn="1"/>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jdelijke aanduiding voor titel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nl-NL" dirty="0"/>
              <a:t>Klik om de stijl te bewerken</a:t>
            </a:r>
          </a:p>
        </p:txBody>
      </p:sp>
      <p:sp>
        <p:nvSpPr>
          <p:cNvPr id="3" name="Tijdelijke aanduiding voor tekst 2"/>
          <p:cNvSpPr>
            <a:spLocks noGrp="1"/>
          </p:cNvSpPr>
          <p:nvPr>
            <p:ph type="body" idx="1"/>
          </p:nvPr>
        </p:nvSpPr>
        <p:spPr>
          <a:xfrm>
            <a:off x="1295400" y="1828800"/>
            <a:ext cx="9601200" cy="4343400"/>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2"/>
          </p:nvPr>
        </p:nvSpPr>
        <p:spPr>
          <a:xfrm>
            <a:off x="7791449" y="6374999"/>
            <a:ext cx="1480705" cy="274320"/>
          </a:xfrm>
          <a:prstGeom prst="rect">
            <a:avLst/>
          </a:prstGeom>
        </p:spPr>
        <p:txBody>
          <a:bodyPr vert="horz" lIns="91440" tIns="45720" rIns="91440" bIns="45720" rtlCol="0" anchor="ctr"/>
          <a:lstStyle>
            <a:lvl1pPr algn="r">
              <a:defRPr sz="1000">
                <a:solidFill>
                  <a:schemeClr val="tx1"/>
                </a:solidFill>
              </a:defRPr>
            </a:lvl1pPr>
          </a:lstStyle>
          <a:p>
            <a:fld id="{A79A3335-6331-4872-A8B7-ECD55539F4D0}" type="datetimeFigureOut">
              <a:rPr lang="nl-NL" smtClean="0"/>
              <a:pPr/>
              <a:t>13-12-17</a:t>
            </a:fld>
            <a:endParaRPr lang="nl-NL" dirty="0"/>
          </a:p>
        </p:txBody>
      </p:sp>
      <p:sp>
        <p:nvSpPr>
          <p:cNvPr id="5" name="Tijdelijke aanduiding voor voettekst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000">
                <a:solidFill>
                  <a:schemeClr val="tx1"/>
                </a:solidFill>
              </a:defRPr>
            </a:lvl1pPr>
          </a:lstStyle>
          <a:p>
            <a:endParaRPr lang="nl-NL" dirty="0"/>
          </a:p>
        </p:txBody>
      </p:sp>
      <p:sp>
        <p:nvSpPr>
          <p:cNvPr id="6" name="Tijdelijke aanduiding voor dianummer 5"/>
          <p:cNvSpPr>
            <a:spLocks noGrp="1"/>
          </p:cNvSpPr>
          <p:nvPr>
            <p:ph type="sldNum" sz="quarter" idx="4"/>
          </p:nvPr>
        </p:nvSpPr>
        <p:spPr>
          <a:xfrm>
            <a:off x="9525000" y="6374999"/>
            <a:ext cx="1371600" cy="274320"/>
          </a:xfrm>
          <a:prstGeom prst="rect">
            <a:avLst/>
          </a:prstGeom>
        </p:spPr>
        <p:txBody>
          <a:bodyPr vert="horz" lIns="91440" tIns="45720" rIns="91440" bIns="45720" rtlCol="0" anchor="ctr"/>
          <a:lstStyle>
            <a:lvl1pPr algn="r">
              <a:defRPr sz="1000">
                <a:solidFill>
                  <a:schemeClr val="tx1"/>
                </a:solidFill>
              </a:defRPr>
            </a:lvl1pPr>
          </a:lstStyle>
          <a:p>
            <a:fld id="{A7F8E3F6-DE14-48B2-B2BC-6FABA9630FB8}" type="slidenum">
              <a:rPr lang="nl-NL" smtClean="0"/>
              <a:pPr/>
              <a:t>‹nr.›</a:t>
            </a:fld>
            <a:endParaRPr lang="nl-NL" dirty="0"/>
          </a:p>
        </p:txBody>
      </p:sp>
    </p:spTree>
    <p:extLst>
      <p:ext uri="{BB962C8B-B14F-4D97-AF65-F5344CB8AC3E}">
        <p14:creationId xmlns:p14="http://schemas.microsoft.com/office/powerpoint/2010/main" val="259473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61" r:id="rId11"/>
    <p:sldLayoutId id="2147483658" r:id="rId12"/>
    <p:sldLayoutId id="2147483659"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bg1"/>
          </a:solidFill>
          <a:latin typeface="+mj-lt"/>
          <a:ea typeface="+mj-ea"/>
          <a:cs typeface="+mj-cs"/>
        </a:defRPr>
      </a:lvl1pPr>
    </p:titleStyle>
    <p:bodyStyle>
      <a:lvl1pPr marL="274320" indent="-274320" algn="l" defTabSz="914400" rtl="0" eaLnBrk="1" latinLnBrk="0" hangingPunct="1">
        <a:lnSpc>
          <a:spcPct val="90000"/>
        </a:lnSpc>
        <a:spcBef>
          <a:spcPts val="1800"/>
        </a:spcBef>
        <a:buFont typeface="Arial" panose="020B0604020202020204" pitchFamily="34" charset="0"/>
        <a:buChar char="•"/>
        <a:defRPr sz="2400" kern="1200">
          <a:solidFill>
            <a:schemeClr val="tx1"/>
          </a:solidFill>
          <a:latin typeface="+mn-lt"/>
          <a:ea typeface="+mn-ea"/>
          <a:cs typeface="+mn-cs"/>
        </a:defRPr>
      </a:lvl1pPr>
      <a:lvl2pPr marL="54864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2pPr>
      <a:lvl3pPr marL="822960" indent="-228600" algn="l" defTabSz="914400" rtl="0" eaLnBrk="1" latinLnBrk="0" hangingPunct="1">
        <a:lnSpc>
          <a:spcPct val="90000"/>
        </a:lnSpc>
        <a:spcBef>
          <a:spcPts val="800"/>
        </a:spcBef>
        <a:buFont typeface="Arial" panose="020B0604020202020204" pitchFamily="34" charset="0"/>
        <a:buChar char="•"/>
        <a:defRPr sz="1800" kern="1200">
          <a:solidFill>
            <a:schemeClr val="tx1"/>
          </a:solidFill>
          <a:latin typeface="+mn-lt"/>
          <a:ea typeface="+mn-ea"/>
          <a:cs typeface="+mn-cs"/>
        </a:defRPr>
      </a:lvl3pPr>
      <a:lvl4pPr marL="1097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4pPr>
      <a:lvl5pPr marL="13258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7"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1" Type="http://schemas.openxmlformats.org/officeDocument/2006/relationships/slideLayout" Target="../slideLayouts/slideLayout3.xml"/><Relationship Id="rId2" Type="http://schemas.openxmlformats.org/officeDocument/2006/relationships/hyperlink" Target="mailto:sander.schilder@santax.n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6.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46480" y="3634650"/>
            <a:ext cx="5739454" cy="2560320"/>
          </a:xfrm>
        </p:spPr>
        <p:txBody>
          <a:bodyPr>
            <a:noAutofit/>
          </a:bodyPr>
          <a:lstStyle/>
          <a:p>
            <a:r>
              <a:rPr lang="nl-NL" altLang="nl-NL" sz="2800" b="1" dirty="0"/>
              <a:t>drs. </a:t>
            </a:r>
            <a:r>
              <a:rPr lang="nl-NL" altLang="nl-NL" sz="2800" b="1" dirty="0" err="1"/>
              <a:t>Sander.C.M</a:t>
            </a:r>
            <a:r>
              <a:rPr lang="nl-NL" altLang="nl-NL" sz="2800" b="1" dirty="0"/>
              <a:t>. Schilder FM RV</a:t>
            </a:r>
            <a:br>
              <a:rPr lang="nl-NL" altLang="nl-NL" sz="2800" b="1" dirty="0"/>
            </a:br>
            <a:r>
              <a:rPr lang="nl-NL" altLang="nl-NL" sz="2800" b="1" dirty="0"/>
              <a:t>E-mail: </a:t>
            </a:r>
            <a:r>
              <a:rPr lang="nl-NL" altLang="nl-NL" sz="2800" b="1" dirty="0">
                <a:hlinkClick r:id="rId2"/>
              </a:rPr>
              <a:t>sander.schilder@santax.nl</a:t>
            </a:r>
            <a:r>
              <a:rPr lang="nl-NL" altLang="nl-NL" sz="2800" b="1" dirty="0"/>
              <a:t/>
            </a:r>
            <a:br>
              <a:rPr lang="nl-NL" altLang="nl-NL" sz="2800" b="1" dirty="0"/>
            </a:br>
            <a:r>
              <a:rPr lang="nl-NL" altLang="nl-NL" sz="2800" b="1" dirty="0"/>
              <a:t>0299-363510 of 06-15831119</a:t>
            </a:r>
            <a:br>
              <a:rPr lang="nl-NL" altLang="nl-NL" sz="2800" b="1" dirty="0"/>
            </a:br>
            <a:r>
              <a:rPr lang="nl-NL" altLang="nl-NL" sz="2800" b="1" dirty="0"/>
              <a:t>Website: www.santax.nl</a:t>
            </a:r>
          </a:p>
        </p:txBody>
      </p:sp>
      <p:pic>
        <p:nvPicPr>
          <p:cNvPr id="5" name="Tijdelijke aanduiding voor afbeelding 4" descr="City street with motion blur" title="Sample Picture"/>
          <p:cNvPicPr>
            <a:picLocks noGrp="1" noChangeAspect="1"/>
          </p:cNvPicPr>
          <p:nvPr>
            <p:ph type="pic" sz="quarter" idx="10"/>
          </p:nvPr>
        </p:nvPicPr>
        <p:blipFill>
          <a:blip r:embed="rId3" cstate="print">
            <a:extLst>
              <a:ext uri="{28A0092B-C50C-407E-A947-70E740481C1C}">
                <a14:useLocalDpi xmlns:a14="http://schemas.microsoft.com/office/drawing/2010/main" val="0"/>
              </a:ext>
            </a:extLst>
          </a:blip>
          <a:srcRect/>
          <a:stretch>
            <a:fillRect/>
          </a:stretch>
        </p:blipFill>
        <p:spPr/>
      </p:pic>
      <p:pic>
        <p:nvPicPr>
          <p:cNvPr id="6" name="Afbeelding 17" descr="C:\Users\sander.schilder\AppData\Local\Microsoft\Windows\Temporary Internet Files\Content.Outlook\MVATBM2X\Santax_def kopi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6480" y="693602"/>
            <a:ext cx="5739454" cy="232391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0595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Eigen Woning (6)</a:t>
            </a:r>
          </a:p>
        </p:txBody>
      </p:sp>
      <p:sp>
        <p:nvSpPr>
          <p:cNvPr id="3" name="Tijdelijke aanduiding voor inhoud 2"/>
          <p:cNvSpPr>
            <a:spLocks noGrp="1"/>
          </p:cNvSpPr>
          <p:nvPr>
            <p:ph idx="1"/>
          </p:nvPr>
        </p:nvSpPr>
        <p:spPr>
          <a:xfrm>
            <a:off x="1284405" y="1809946"/>
            <a:ext cx="9753600" cy="4549140"/>
          </a:xfrm>
        </p:spPr>
        <p:txBody>
          <a:bodyPr>
            <a:normAutofit/>
          </a:bodyPr>
          <a:lstStyle/>
          <a:p>
            <a:r>
              <a:rPr lang="nl-NL" dirty="0"/>
              <a:t>Aandachtspunten (voormalige) echtelijke woning:</a:t>
            </a:r>
          </a:p>
          <a:p>
            <a:pPr lvl="1"/>
            <a:r>
              <a:rPr lang="nl-NL" dirty="0"/>
              <a:t>Stel man neemt 50% aandeel EW 1 vrouw over vóór 15 september 2018. </a:t>
            </a:r>
          </a:p>
          <a:p>
            <a:pPr lvl="1"/>
            <a:r>
              <a:rPr lang="nl-NL" dirty="0"/>
              <a:t>Dan EW Reserve vrouw bepalen op datum overdracht </a:t>
            </a:r>
            <a:r>
              <a:rPr lang="nl-NL" dirty="0" err="1"/>
              <a:t>ogv</a:t>
            </a:r>
            <a:r>
              <a:rPr lang="nl-NL" dirty="0"/>
              <a:t> art. 3.119aa lid 4 Wet IB. </a:t>
            </a:r>
            <a:endParaRPr lang="nl-NL" dirty="0">
              <a:solidFill>
                <a:srgbClr val="FF0000"/>
              </a:solidFill>
            </a:endParaRPr>
          </a:p>
          <a:p>
            <a:pPr lvl="1"/>
            <a:r>
              <a:rPr lang="nl-NL" dirty="0"/>
              <a:t>EW Reserve voor vrouw: 50% x (500 K – 300 K) = € 100.000.</a:t>
            </a:r>
          </a:p>
          <a:p>
            <a:pPr lvl="1"/>
            <a:r>
              <a:rPr lang="nl-NL" dirty="0"/>
              <a:t>Man voldoet overwaarde EW 1 ad € 100.000 aan vrouw</a:t>
            </a:r>
          </a:p>
          <a:p>
            <a:pPr lvl="1"/>
            <a:r>
              <a:rPr lang="nl-NL" dirty="0"/>
              <a:t>Vrouw heeft nieuwe eigen woning (EW 2), zijnde appartement op 15 september 2016 gekocht voor € 200.000. Koopsom ad € 200.000 is geleend bij </a:t>
            </a:r>
            <a:r>
              <a:rPr lang="nl-NL" dirty="0" err="1"/>
              <a:t>Appel&amp;Koots</a:t>
            </a:r>
            <a:r>
              <a:rPr lang="nl-NL" dirty="0"/>
              <a:t> Holding B.V. </a:t>
            </a:r>
          </a:p>
          <a:p>
            <a:pPr lvl="1"/>
            <a:r>
              <a:rPr lang="nl-NL" dirty="0"/>
              <a:t>Lening bij “niet-administratieplichtige”. Info over niet-administratieplichtige en condities lening vermelden bij aangifte IB vrouw. Anders geen EW-rente aftrek!</a:t>
            </a:r>
          </a:p>
          <a:p>
            <a:pPr lvl="1"/>
            <a:endParaRPr lang="nl-NL" dirty="0"/>
          </a:p>
          <a:p>
            <a:pPr lvl="1"/>
            <a:endParaRPr lang="nl-NL" dirty="0"/>
          </a:p>
          <a:p>
            <a:pPr lvl="1"/>
            <a:endParaRPr lang="nl-NL" dirty="0"/>
          </a:p>
          <a:p>
            <a:pPr lvl="2"/>
            <a:endParaRPr lang="nl-NL" dirty="0"/>
          </a:p>
          <a:p>
            <a:pPr lvl="1"/>
            <a:endParaRPr lang="nl-NL" dirty="0"/>
          </a:p>
          <a:p>
            <a:pPr lvl="1"/>
            <a:endParaRPr lang="nl-NL" dirty="0"/>
          </a:p>
        </p:txBody>
      </p:sp>
    </p:spTree>
    <p:extLst>
      <p:ext uri="{BB962C8B-B14F-4D97-AF65-F5344CB8AC3E}">
        <p14:creationId xmlns:p14="http://schemas.microsoft.com/office/powerpoint/2010/main" val="3427565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Eigen Woning (7)</a:t>
            </a:r>
          </a:p>
        </p:txBody>
      </p:sp>
      <p:sp>
        <p:nvSpPr>
          <p:cNvPr id="3" name="Tijdelijke aanduiding voor inhoud 2"/>
          <p:cNvSpPr>
            <a:spLocks noGrp="1"/>
          </p:cNvSpPr>
          <p:nvPr>
            <p:ph idx="1"/>
          </p:nvPr>
        </p:nvSpPr>
        <p:spPr>
          <a:xfrm>
            <a:off x="1274978" y="1828800"/>
            <a:ext cx="9753600" cy="4549140"/>
          </a:xfrm>
        </p:spPr>
        <p:txBody>
          <a:bodyPr>
            <a:normAutofit/>
          </a:bodyPr>
          <a:lstStyle/>
          <a:p>
            <a:r>
              <a:rPr lang="nl-NL" dirty="0"/>
              <a:t>Aandachtspunten (voormalige) echtelijke woning:</a:t>
            </a:r>
          </a:p>
          <a:p>
            <a:pPr lvl="1"/>
            <a:r>
              <a:rPr lang="nl-NL" dirty="0"/>
              <a:t>EW 2: EW + EW-schuld “nieuw geval” op basis van hoofdregel art. 3.111 lid 1 wet IB.</a:t>
            </a:r>
          </a:p>
          <a:p>
            <a:pPr lvl="1"/>
            <a:r>
              <a:rPr lang="nl-NL" dirty="0"/>
              <a:t>EW-schuld “nieuw geval” (vanaf 2013), verplichte minimale (</a:t>
            </a:r>
            <a:r>
              <a:rPr lang="nl-NL" dirty="0" err="1"/>
              <a:t>annuitaire</a:t>
            </a:r>
            <a:r>
              <a:rPr lang="nl-NL" dirty="0"/>
              <a:t>) aflossing in 30 jaar voor aftrek van EW-rente.</a:t>
            </a:r>
          </a:p>
          <a:p>
            <a:pPr lvl="1"/>
            <a:r>
              <a:rPr lang="nl-NL" dirty="0"/>
              <a:t>EW Reserve ad € 100.000 vermindert EW-schuld EW 2 tot aftrek over € 100.000 (200.000 -/- EW R 100.000)! </a:t>
            </a:r>
          </a:p>
          <a:p>
            <a:pPr lvl="1"/>
            <a:r>
              <a:rPr lang="nl-NL" dirty="0">
                <a:solidFill>
                  <a:srgbClr val="FF0000"/>
                </a:solidFill>
              </a:rPr>
              <a:t>Vrouw heeft ook daadwerkelijk € 100.000 aan overwaarde EW 1 ontvangen en kan die gebruiken om haar schuld ad € 200.000 te verminderen tot € 100.000, zijnde de max. fiscale hoogte van haar EW-schuld EW 2.</a:t>
            </a:r>
          </a:p>
          <a:p>
            <a:pPr lvl="1"/>
            <a:r>
              <a:rPr lang="nl-NL" dirty="0">
                <a:solidFill>
                  <a:srgbClr val="FF0000"/>
                </a:solidFill>
              </a:rPr>
              <a:t>Waarschijnlijk is restant EW-schuld EW 2 ad € 100.000 aan </a:t>
            </a:r>
            <a:r>
              <a:rPr lang="nl-NL" dirty="0" err="1">
                <a:solidFill>
                  <a:srgbClr val="FF0000"/>
                </a:solidFill>
              </a:rPr>
              <a:t>Appel&amp;Koots</a:t>
            </a:r>
            <a:r>
              <a:rPr lang="nl-NL" dirty="0">
                <a:solidFill>
                  <a:srgbClr val="FF0000"/>
                </a:solidFill>
              </a:rPr>
              <a:t> Holding B.V. ook goed te herfinancieren bij een externe bank.</a:t>
            </a:r>
          </a:p>
          <a:p>
            <a:pPr lvl="1"/>
            <a:endParaRPr lang="nl-NL" dirty="0"/>
          </a:p>
          <a:p>
            <a:pPr lvl="2"/>
            <a:endParaRPr lang="nl-NL" dirty="0"/>
          </a:p>
          <a:p>
            <a:pPr lvl="1"/>
            <a:endParaRPr lang="nl-NL" dirty="0"/>
          </a:p>
          <a:p>
            <a:pPr lvl="1"/>
            <a:endParaRPr lang="nl-NL" dirty="0"/>
          </a:p>
        </p:txBody>
      </p:sp>
    </p:spTree>
    <p:extLst>
      <p:ext uri="{BB962C8B-B14F-4D97-AF65-F5344CB8AC3E}">
        <p14:creationId xmlns:p14="http://schemas.microsoft.com/office/powerpoint/2010/main" val="3015150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Eigen Woning (8)</a:t>
            </a:r>
          </a:p>
        </p:txBody>
      </p:sp>
      <p:sp>
        <p:nvSpPr>
          <p:cNvPr id="3" name="Tijdelijke aanduiding voor inhoud 2"/>
          <p:cNvSpPr>
            <a:spLocks noGrp="1"/>
          </p:cNvSpPr>
          <p:nvPr>
            <p:ph idx="1"/>
          </p:nvPr>
        </p:nvSpPr>
        <p:spPr/>
        <p:txBody>
          <a:bodyPr>
            <a:normAutofit/>
          </a:bodyPr>
          <a:lstStyle/>
          <a:p>
            <a:r>
              <a:rPr lang="nl-NL" dirty="0"/>
              <a:t>Aandachtspunten (voormalige) echtelijke woning:</a:t>
            </a:r>
          </a:p>
          <a:p>
            <a:pPr lvl="1"/>
            <a:r>
              <a:rPr lang="nl-NL" dirty="0"/>
              <a:t>Stel man neemt 50% aandeel EW 1 vrouw over vóór 15 september 2018. </a:t>
            </a:r>
          </a:p>
          <a:p>
            <a:pPr lvl="1"/>
            <a:r>
              <a:rPr lang="nl-NL" dirty="0"/>
              <a:t>Man heeft dan € 150.000 “oude EW-schuld”, zijnde zijn eigen aandeel van 50% van € 300.000</a:t>
            </a:r>
          </a:p>
          <a:p>
            <a:pPr lvl="1"/>
            <a:r>
              <a:rPr lang="nl-NL" dirty="0"/>
              <a:t>Man heeft dan € 250.000 “nieuwe EW-schuld”, zijnde € 150.000 (oude 50% aandeel vrouw) + € 100.000 (overwaarde)  </a:t>
            </a:r>
            <a:endParaRPr lang="nl-NL" dirty="0">
              <a:solidFill>
                <a:srgbClr val="FF0000"/>
              </a:solidFill>
            </a:endParaRPr>
          </a:p>
          <a:p>
            <a:pPr lvl="1"/>
            <a:r>
              <a:rPr lang="nl-NL" dirty="0"/>
              <a:t>EW-schuld “oud geval”, geen verplichte aflossing. EW-schuld tot 1 januari 2031</a:t>
            </a:r>
          </a:p>
          <a:p>
            <a:pPr lvl="1"/>
            <a:r>
              <a:rPr lang="nl-NL" dirty="0"/>
              <a:t>EW-schuld “nieuw geval”, verplichte minimale (</a:t>
            </a:r>
            <a:r>
              <a:rPr lang="nl-NL" dirty="0" err="1"/>
              <a:t>annuitaire</a:t>
            </a:r>
            <a:r>
              <a:rPr lang="nl-NL" dirty="0"/>
              <a:t>) aflossing in 30 jaar voor aftrek van EW-rente. </a:t>
            </a:r>
          </a:p>
          <a:p>
            <a:pPr lvl="1"/>
            <a:r>
              <a:rPr lang="nl-NL" dirty="0">
                <a:solidFill>
                  <a:srgbClr val="FF0000"/>
                </a:solidFill>
              </a:rPr>
              <a:t>Gevolg: nieuwe fiscale regels verlies aan draagkracht man!.</a:t>
            </a:r>
          </a:p>
          <a:p>
            <a:pPr lvl="1"/>
            <a:endParaRPr lang="nl-NL" dirty="0"/>
          </a:p>
          <a:p>
            <a:pPr lvl="2"/>
            <a:endParaRPr lang="nl-NL" dirty="0"/>
          </a:p>
          <a:p>
            <a:pPr lvl="1"/>
            <a:endParaRPr lang="nl-NL" dirty="0"/>
          </a:p>
          <a:p>
            <a:pPr lvl="1"/>
            <a:endParaRPr lang="nl-NL" dirty="0"/>
          </a:p>
        </p:txBody>
      </p:sp>
    </p:spTree>
    <p:extLst>
      <p:ext uri="{BB962C8B-B14F-4D97-AF65-F5344CB8AC3E}">
        <p14:creationId xmlns:p14="http://schemas.microsoft.com/office/powerpoint/2010/main" val="3250658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el 1"/>
          <p:cNvSpPr>
            <a:spLocks noGrp="1"/>
          </p:cNvSpPr>
          <p:nvPr>
            <p:ph type="title"/>
          </p:nvPr>
        </p:nvSpPr>
        <p:spPr/>
        <p:txBody>
          <a:bodyPr/>
          <a:lstStyle/>
          <a:p>
            <a:pPr eaLnBrk="1" hangingPunct="1"/>
            <a:r>
              <a:rPr lang="nl-NL" altLang="nl-NL" sz="3600" dirty="0"/>
              <a:t>PENSIOEN IN EIGEN BEHEER (PEB)  </a:t>
            </a:r>
          </a:p>
        </p:txBody>
      </p:sp>
      <p:sp>
        <p:nvSpPr>
          <p:cNvPr id="41987" name="Tijdelijke aanduiding voor dianummer 3"/>
          <p:cNvSpPr>
            <a:spLocks noGrp="1"/>
          </p:cNvSpPr>
          <p:nvPr>
            <p:ph type="sldNum" sz="quarter" idx="4294967295"/>
          </p:nvPr>
        </p:nvSpPr>
        <p:spPr bwMode="auto">
          <a:xfrm>
            <a:off x="8077200" y="6356351"/>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51B81"/>
              </a:buClr>
              <a:buFont typeface="Wingdings" panose="05000000000000000000" pitchFamily="2" charset="2"/>
              <a:buChar char="§"/>
              <a:defRPr sz="2300">
                <a:solidFill>
                  <a:schemeClr val="tx1"/>
                </a:solidFill>
                <a:latin typeface="Arial" panose="020B0604020202020204" pitchFamily="34" charset="0"/>
              </a:defRPr>
            </a:lvl1pPr>
            <a:lvl2pPr marL="742950" indent="-285750">
              <a:spcBef>
                <a:spcPct val="20000"/>
              </a:spcBef>
              <a:buClr>
                <a:schemeClr val="tx1"/>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1"/>
              </a:buClr>
              <a:buChar char="•"/>
              <a:defRPr>
                <a:solidFill>
                  <a:schemeClr val="tx1"/>
                </a:solidFill>
                <a:latin typeface="Arial" panose="020B0604020202020204" pitchFamily="34" charset="0"/>
              </a:defRPr>
            </a:lvl3pPr>
            <a:lvl4pPr marL="1600200" indent="-228600">
              <a:spcBef>
                <a:spcPct val="20000"/>
              </a:spcBef>
              <a:buClr>
                <a:schemeClr val="tx1"/>
              </a:buClr>
              <a:buFont typeface="Arial" panose="020B0604020202020204" pitchFamily="34" charset="0"/>
              <a:buChar char="-"/>
              <a:defRPr sz="1600">
                <a:solidFill>
                  <a:schemeClr val="tx1"/>
                </a:solidFill>
                <a:latin typeface="Arial" panose="020B0604020202020204" pitchFamily="34" charset="0"/>
              </a:defRPr>
            </a:lvl4pPr>
            <a:lvl5pPr marL="2057400" indent="-228600">
              <a:spcBef>
                <a:spcPct val="20000"/>
              </a:spcBef>
              <a:buClr>
                <a:schemeClr val="tx1"/>
              </a:buClr>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Font typeface="Arial" panose="020B060402020202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nl-NL" altLang="nl-NL" sz="1200" dirty="0"/>
          </a:p>
        </p:txBody>
      </p:sp>
      <p:pic>
        <p:nvPicPr>
          <p:cNvPr id="4198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5752" y="2073231"/>
            <a:ext cx="4916718" cy="336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02670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PENSIOEN IN EIGEN BEHEER</a:t>
            </a:r>
          </a:p>
        </p:txBody>
      </p:sp>
      <p:sp>
        <p:nvSpPr>
          <p:cNvPr id="3" name="Tijdelijke aanduiding voor inhoud 2"/>
          <p:cNvSpPr>
            <a:spLocks noGrp="1"/>
          </p:cNvSpPr>
          <p:nvPr>
            <p:ph idx="1"/>
          </p:nvPr>
        </p:nvSpPr>
        <p:spPr/>
        <p:txBody>
          <a:bodyPr>
            <a:normAutofit fontScale="92500" lnSpcReduction="10000"/>
          </a:bodyPr>
          <a:lstStyle/>
          <a:p>
            <a:r>
              <a:rPr lang="nl-NL" dirty="0"/>
              <a:t>Feiten PEB</a:t>
            </a:r>
          </a:p>
          <a:p>
            <a:pPr lvl="1"/>
            <a:r>
              <a:rPr lang="nl-NL" dirty="0"/>
              <a:t>Fiscale waarde PEB: € 766.076</a:t>
            </a:r>
          </a:p>
          <a:p>
            <a:pPr lvl="1"/>
            <a:r>
              <a:rPr lang="nl-NL" dirty="0"/>
              <a:t>Commerciële waarde PEB: 1.231.731 (zie toelichting jaarrekening)</a:t>
            </a:r>
          </a:p>
          <a:p>
            <a:r>
              <a:rPr lang="nl-NL" dirty="0"/>
              <a:t>Commerciële jaarcijfers 2015 nog met Fiscale PEB! Is toegestaan volgens BW 2 titel 9 als alle activa/passiva op fiscale waarde</a:t>
            </a:r>
          </a:p>
          <a:p>
            <a:r>
              <a:rPr lang="nl-NL" dirty="0"/>
              <a:t>Verschil </a:t>
            </a:r>
            <a:r>
              <a:rPr lang="nl-NL" dirty="0" err="1"/>
              <a:t>Fisc</a:t>
            </a:r>
            <a:r>
              <a:rPr lang="nl-NL" dirty="0"/>
              <a:t>. PEB – </a:t>
            </a:r>
            <a:r>
              <a:rPr lang="nl-NL" dirty="0" err="1"/>
              <a:t>Comm</a:t>
            </a:r>
            <a:r>
              <a:rPr lang="nl-NL" dirty="0"/>
              <a:t>. PEB=DIVIDENDKLEM! </a:t>
            </a:r>
          </a:p>
          <a:p>
            <a:r>
              <a:rPr lang="nl-NL" dirty="0"/>
              <a:t>Dividendklem </a:t>
            </a:r>
            <a:r>
              <a:rPr lang="nl-NL" dirty="0" err="1"/>
              <a:t>obv</a:t>
            </a:r>
            <a:r>
              <a:rPr lang="nl-NL" dirty="0"/>
              <a:t> jaarcijfers 2015!: € </a:t>
            </a:r>
            <a:r>
              <a:rPr lang="nl-NL" dirty="0">
                <a:solidFill>
                  <a:srgbClr val="FF0000"/>
                </a:solidFill>
              </a:rPr>
              <a:t>465.655</a:t>
            </a:r>
            <a:r>
              <a:rPr lang="nl-NL" dirty="0"/>
              <a:t> </a:t>
            </a:r>
            <a:r>
              <a:rPr lang="nl-NL" sz="1200" dirty="0"/>
              <a:t>(belastinglatenties geen rekening mee gehouden)</a:t>
            </a:r>
          </a:p>
          <a:p>
            <a:r>
              <a:rPr lang="nl-NL" dirty="0"/>
              <a:t>Dividendklem beperkt mogelijkheid tot uitkeren dividend. Zichtbaar Eigen Vermogen rekening houdend met </a:t>
            </a:r>
            <a:r>
              <a:rPr lang="nl-NL" dirty="0" err="1"/>
              <a:t>Comm</a:t>
            </a:r>
            <a:r>
              <a:rPr lang="nl-NL" dirty="0"/>
              <a:t>. PEB: </a:t>
            </a:r>
            <a:r>
              <a:rPr lang="nl-NL" b="1" dirty="0">
                <a:solidFill>
                  <a:srgbClr val="FF0000"/>
                </a:solidFill>
              </a:rPr>
              <a:t>€18.000</a:t>
            </a:r>
          </a:p>
          <a:p>
            <a:r>
              <a:rPr lang="nl-NL" dirty="0"/>
              <a:t>Toch dividend uitkeren? </a:t>
            </a:r>
          </a:p>
          <a:p>
            <a:endParaRPr lang="nl-NL" dirty="0"/>
          </a:p>
          <a:p>
            <a:endParaRPr lang="nl-NL" sz="1200" dirty="0"/>
          </a:p>
        </p:txBody>
      </p:sp>
    </p:spTree>
    <p:extLst>
      <p:ext uri="{BB962C8B-B14F-4D97-AF65-F5344CB8AC3E}">
        <p14:creationId xmlns:p14="http://schemas.microsoft.com/office/powerpoint/2010/main" val="1016349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PENSIOEN IN EIGEN BEHEER</a:t>
            </a:r>
          </a:p>
        </p:txBody>
      </p:sp>
      <p:sp>
        <p:nvSpPr>
          <p:cNvPr id="3" name="Tijdelijke aanduiding voor inhoud 2"/>
          <p:cNvSpPr>
            <a:spLocks noGrp="1"/>
          </p:cNvSpPr>
          <p:nvPr>
            <p:ph idx="1"/>
          </p:nvPr>
        </p:nvSpPr>
        <p:spPr/>
        <p:txBody>
          <a:bodyPr>
            <a:normAutofit fontScale="92500" lnSpcReduction="10000"/>
          </a:bodyPr>
          <a:lstStyle/>
          <a:p>
            <a:r>
              <a:rPr lang="nl-NL" b="1" dirty="0"/>
              <a:t>Vraag &amp; Antwoord 12-008 d.d. 200912 van Fiscus:</a:t>
            </a:r>
          </a:p>
          <a:p>
            <a:r>
              <a:rPr lang="nl-NL" u="sng" dirty="0"/>
              <a:t>Antwoord</a:t>
            </a:r>
            <a:br>
              <a:rPr lang="nl-NL" u="sng" dirty="0"/>
            </a:br>
            <a:r>
              <a:rPr lang="nl-NL" dirty="0"/>
              <a:t>Ja, het terugbetalen van aandelenkapitaal of het uitkeren van dividend kan ook gevolgen hebben voor de fiscale behandeling van een door de BV uitgevoerde pensioen- of stamrechtovereenkomst. Indien de BV door het terugbetalen van het aandelenkapitaal </a:t>
            </a:r>
            <a:r>
              <a:rPr lang="nl-NL" dirty="0">
                <a:solidFill>
                  <a:srgbClr val="FF0000"/>
                </a:solidFill>
              </a:rPr>
              <a:t>of het uitkeren van dividend niet langer in staat is om het pensioen</a:t>
            </a:r>
            <a:r>
              <a:rPr lang="nl-NL" dirty="0"/>
              <a:t> en/of stamrecht volledig uit te keren, is </a:t>
            </a:r>
            <a:r>
              <a:rPr lang="nl-NL" dirty="0">
                <a:solidFill>
                  <a:srgbClr val="FF0000"/>
                </a:solidFill>
              </a:rPr>
              <a:t>er sprake van een (gedeeltelijke) afkoop van pensioen</a:t>
            </a:r>
            <a:r>
              <a:rPr lang="nl-NL" dirty="0"/>
              <a:t> of stamrecht. De volledige pensioen- en/of stamrechtaanspraak wordt dan op grond van artikel 19b van de Wet LB direct in de belastingheffing betrokken. Op grond van artikel 30i van de AWR wordt er bij de pensioen- en/of stamrechtgerechtigde bovendien revisierente in rekening gebracht.</a:t>
            </a:r>
          </a:p>
          <a:p>
            <a:r>
              <a:rPr lang="nl-NL" dirty="0"/>
              <a:t>Fiscus stelt afkoop PEB, sanctie 72%( 52% + 20%) heffing over COMM PEB.</a:t>
            </a:r>
          </a:p>
          <a:p>
            <a:endParaRPr lang="nl-NL" dirty="0"/>
          </a:p>
          <a:p>
            <a:endParaRPr lang="nl-NL" dirty="0"/>
          </a:p>
          <a:p>
            <a:endParaRPr lang="nl-NL" sz="1200" dirty="0"/>
          </a:p>
        </p:txBody>
      </p:sp>
    </p:spTree>
    <p:extLst>
      <p:ext uri="{BB962C8B-B14F-4D97-AF65-F5344CB8AC3E}">
        <p14:creationId xmlns:p14="http://schemas.microsoft.com/office/powerpoint/2010/main" val="3073411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PENSIOEN IN EIGEN BEHEER</a:t>
            </a:r>
          </a:p>
        </p:txBody>
      </p:sp>
      <p:sp>
        <p:nvSpPr>
          <p:cNvPr id="3" name="Tijdelijke aanduiding voor inhoud 2"/>
          <p:cNvSpPr>
            <a:spLocks noGrp="1"/>
          </p:cNvSpPr>
          <p:nvPr>
            <p:ph idx="1"/>
          </p:nvPr>
        </p:nvSpPr>
        <p:spPr/>
        <p:txBody>
          <a:bodyPr>
            <a:normAutofit fontScale="92500" lnSpcReduction="10000"/>
          </a:bodyPr>
          <a:lstStyle/>
          <a:p>
            <a:r>
              <a:rPr lang="nl-NL" dirty="0"/>
              <a:t>Wellicht biedt Wet Uitfasering Pensioen in eigen beheer (ingang 1 april 2017) partijen uitkomst ter zake van “wegvallen dividendklem”.</a:t>
            </a:r>
          </a:p>
          <a:p>
            <a:pPr lvl="1"/>
            <a:r>
              <a:rPr lang="nl-NL" dirty="0"/>
              <a:t>Keuzes zijn: Afkoop (nadeel cash-out) of ODV (</a:t>
            </a:r>
            <a:r>
              <a:rPr lang="nl-NL" dirty="0" err="1"/>
              <a:t>oudedagsverplichting</a:t>
            </a:r>
            <a:r>
              <a:rPr lang="nl-NL" dirty="0"/>
              <a:t>). Beiden op basis van fiscale waarde PEB.</a:t>
            </a:r>
          </a:p>
          <a:p>
            <a:r>
              <a:rPr lang="nl-NL" dirty="0"/>
              <a:t>“Wegvallen dividendklem” heeft waardestijging aandelen in B.V. tot gevolg. </a:t>
            </a:r>
          </a:p>
          <a:p>
            <a:r>
              <a:rPr lang="nl-NL" dirty="0"/>
              <a:t>Er vanuit gaande dat de waarderingsrapporten rekening houden met de </a:t>
            </a:r>
            <a:r>
              <a:rPr lang="nl-NL" dirty="0" err="1"/>
              <a:t>Comm</a:t>
            </a:r>
            <a:r>
              <a:rPr lang="nl-NL" dirty="0"/>
              <a:t>. PEB, betekent dat - als een voornoemde keuze Uitfasering PEB wordt gemaakt - deze rapporten hierop aangepast dienen te worden.</a:t>
            </a:r>
          </a:p>
          <a:p>
            <a:r>
              <a:rPr lang="nl-NL" dirty="0"/>
              <a:t>Maar let op </a:t>
            </a:r>
            <a:r>
              <a:rPr lang="nl-NL" dirty="0">
                <a:solidFill>
                  <a:srgbClr val="FF0000"/>
                </a:solidFill>
              </a:rPr>
              <a:t>Dubbeltelling!! </a:t>
            </a:r>
          </a:p>
          <a:p>
            <a:pPr lvl="1"/>
            <a:r>
              <a:rPr lang="nl-NL" dirty="0"/>
              <a:t>én waardestijging aandelen én evt. ruimte voor extra draagkracht middels dividend. Want als PEB, PEB was gebleven, dan lagere waarde aandelen en geen ruimte voor dividend.</a:t>
            </a:r>
          </a:p>
        </p:txBody>
      </p:sp>
    </p:spTree>
    <p:extLst>
      <p:ext uri="{BB962C8B-B14F-4D97-AF65-F5344CB8AC3E}">
        <p14:creationId xmlns:p14="http://schemas.microsoft.com/office/powerpoint/2010/main" val="4201221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DIVIDEND</a:t>
            </a:r>
          </a:p>
        </p:txBody>
      </p:sp>
      <p:sp>
        <p:nvSpPr>
          <p:cNvPr id="3" name="Tijdelijke aanduiding voor inhoud 2"/>
          <p:cNvSpPr>
            <a:spLocks noGrp="1"/>
          </p:cNvSpPr>
          <p:nvPr>
            <p:ph idx="1"/>
          </p:nvPr>
        </p:nvSpPr>
        <p:spPr/>
        <p:txBody>
          <a:bodyPr>
            <a:normAutofit lnSpcReduction="10000"/>
          </a:bodyPr>
          <a:lstStyle/>
          <a:p>
            <a:r>
              <a:rPr lang="nl-NL" dirty="0"/>
              <a:t>DIVIDEND uitkeren moet toets BW 2:216, de zogenaamde uitkeringstest, doorstaan</a:t>
            </a:r>
          </a:p>
          <a:p>
            <a:r>
              <a:rPr lang="nl-NL" dirty="0"/>
              <a:t>De uitkeringstest doet men NU! (onzinnig om uitkeringstest te doen op cijfers 2015!). </a:t>
            </a:r>
          </a:p>
          <a:p>
            <a:r>
              <a:rPr lang="nl-NL" dirty="0"/>
              <a:t>Overigens geen enkele accountant is bereid om een uitkeringstest voor een cliënt uit te voeren i.v.m. aansprakelijkheid. VACUUM</a:t>
            </a:r>
          </a:p>
          <a:p>
            <a:r>
              <a:rPr lang="nl-NL" dirty="0"/>
              <a:t>Forumbank maatstaf ( HR 21 januari 1955 NJ 1959/43): Het bestuur dient de belangen van de vennootschap en van alle bij haar onderneming betrokkenen waaronder naast aandeelhouders ook werknemers en crediteuren welke belangen zij heeft af te wegen, zich verzetten tegen een besluit dat alleen maar de aandeelhoudersbelangen dient</a:t>
            </a:r>
          </a:p>
        </p:txBody>
      </p:sp>
    </p:spTree>
    <p:extLst>
      <p:ext uri="{BB962C8B-B14F-4D97-AF65-F5344CB8AC3E}">
        <p14:creationId xmlns:p14="http://schemas.microsoft.com/office/powerpoint/2010/main" val="662045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DIVIDEND</a:t>
            </a:r>
          </a:p>
        </p:txBody>
      </p:sp>
      <p:sp>
        <p:nvSpPr>
          <p:cNvPr id="3" name="Tijdelijke aanduiding voor inhoud 2"/>
          <p:cNvSpPr>
            <a:spLocks noGrp="1"/>
          </p:cNvSpPr>
          <p:nvPr>
            <p:ph idx="1"/>
          </p:nvPr>
        </p:nvSpPr>
        <p:spPr/>
        <p:txBody>
          <a:bodyPr>
            <a:normAutofit/>
          </a:bodyPr>
          <a:lstStyle/>
          <a:p>
            <a:pPr marL="0" indent="0" algn="just">
              <a:buNone/>
            </a:pPr>
            <a:r>
              <a:rPr lang="nl-NL" dirty="0"/>
              <a:t>Forumbank maatstaf ( HR 21 januari 1955 NJ 1959/43): </a:t>
            </a:r>
          </a:p>
          <a:p>
            <a:pPr marL="0" indent="0" algn="just">
              <a:buNone/>
            </a:pPr>
            <a:r>
              <a:rPr lang="nl-NL" dirty="0"/>
              <a:t>Indien het bestuur een goedkeuring weigert omdat het bestuur van mening is dat het noodzakelijk is om voldoende middelen voor investeringen en verdere expansie achter de hand te houden, dan is de  weigeringsgrond als bedoeld in art 2:216 BW dus niet aan de orde en is dus direct sprake van de klassieke Forumbankdiscussie. </a:t>
            </a:r>
          </a:p>
          <a:p>
            <a:pPr marL="0" indent="0" algn="just">
              <a:buNone/>
            </a:pPr>
            <a:r>
              <a:rPr lang="nl-NL" b="1" dirty="0"/>
              <a:t>Zie art 2:239 lid 5 BW: Bij de vervulling van hun taak richten de bestuurders zich naar het belang van de vennootschap en de met haar verbonden onderneming.</a:t>
            </a:r>
          </a:p>
          <a:p>
            <a:endParaRPr lang="nl-NL" dirty="0"/>
          </a:p>
        </p:txBody>
      </p:sp>
    </p:spTree>
    <p:extLst>
      <p:ext uri="{BB962C8B-B14F-4D97-AF65-F5344CB8AC3E}">
        <p14:creationId xmlns:p14="http://schemas.microsoft.com/office/powerpoint/2010/main" val="1372901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el 1"/>
          <p:cNvSpPr>
            <a:spLocks noGrp="1"/>
          </p:cNvSpPr>
          <p:nvPr>
            <p:ph type="title"/>
          </p:nvPr>
        </p:nvSpPr>
        <p:spPr/>
        <p:txBody>
          <a:bodyPr/>
          <a:lstStyle/>
          <a:p>
            <a:pPr eaLnBrk="1" hangingPunct="1"/>
            <a:r>
              <a:rPr lang="nl-NL" altLang="nl-NL"/>
              <a:t>Vragen?</a:t>
            </a:r>
          </a:p>
        </p:txBody>
      </p:sp>
      <p:pic>
        <p:nvPicPr>
          <p:cNvPr id="103427" name="Tijdelijke aanduiding voor inhoud 6"/>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4224339" y="1700214"/>
            <a:ext cx="3527425" cy="4237037"/>
          </a:xfrm>
        </p:spPr>
      </p:pic>
    </p:spTree>
    <p:extLst>
      <p:ext uri="{BB962C8B-B14F-4D97-AF65-F5344CB8AC3E}">
        <p14:creationId xmlns:p14="http://schemas.microsoft.com/office/powerpoint/2010/main" val="3899396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normAutofit fontScale="90000"/>
          </a:bodyPr>
          <a:lstStyle/>
          <a:p>
            <a:r>
              <a:rPr lang="nl-NL" altLang="nl-NL" b="1" dirty="0"/>
              <a:t>Deskundige-Rapport</a:t>
            </a:r>
            <a:br>
              <a:rPr lang="nl-NL" altLang="nl-NL" b="1" dirty="0"/>
            </a:br>
            <a:r>
              <a:rPr lang="nl-NL" altLang="nl-NL" b="1" dirty="0"/>
              <a:t/>
            </a:r>
            <a:br>
              <a:rPr lang="nl-NL" altLang="nl-NL" b="1" dirty="0"/>
            </a:br>
            <a:r>
              <a:rPr lang="nl-NL" dirty="0"/>
              <a:t>Zitting 14 december 2017</a:t>
            </a:r>
            <a:r>
              <a:rPr lang="nl-NL" sz="3200" dirty="0">
                <a:solidFill>
                  <a:srgbClr val="35C5AA"/>
                </a:solidFill>
              </a:rPr>
              <a:t/>
            </a:r>
            <a:br>
              <a:rPr lang="nl-NL" sz="3200" dirty="0">
                <a:solidFill>
                  <a:srgbClr val="35C5AA"/>
                </a:solidFill>
              </a:rPr>
            </a:br>
            <a:r>
              <a:rPr lang="nl-NL" sz="3200" dirty="0"/>
              <a:t>Appels – </a:t>
            </a:r>
            <a:r>
              <a:rPr lang="nl-NL" sz="3200" dirty="0" err="1"/>
              <a:t>Koots</a:t>
            </a:r>
            <a:r>
              <a:rPr lang="nl-NL" sz="3200" dirty="0"/>
              <a:t> </a:t>
            </a:r>
            <a:r>
              <a:rPr lang="nl-NL" dirty="0">
                <a:solidFill>
                  <a:srgbClr val="35C5AA"/>
                </a:solidFill>
              </a:rPr>
              <a:t/>
            </a:r>
            <a:br>
              <a:rPr lang="nl-NL" dirty="0">
                <a:solidFill>
                  <a:srgbClr val="35C5AA"/>
                </a:solidFill>
              </a:rPr>
            </a:br>
            <a:endParaRPr lang="nl-NL" altLang="nl-NL" b="1" dirty="0"/>
          </a:p>
        </p:txBody>
      </p:sp>
      <p:sp>
        <p:nvSpPr>
          <p:cNvPr id="6147" name="Rectangle 3"/>
          <p:cNvSpPr>
            <a:spLocks noGrp="1" noChangeArrowheads="1"/>
          </p:cNvSpPr>
          <p:nvPr>
            <p:ph type="subTitle" idx="1"/>
          </p:nvPr>
        </p:nvSpPr>
        <p:spPr/>
        <p:txBody>
          <a:bodyPr/>
          <a:lstStyle/>
          <a:p>
            <a:r>
              <a:rPr lang="nl-NL" altLang="nl-NL" dirty="0"/>
              <a:t> </a:t>
            </a:r>
            <a:r>
              <a:rPr lang="nl-NL" sz="2000" b="1" dirty="0"/>
              <a:t>Fiscale en Financiële aandachtspunten (niet limitatief) </a:t>
            </a:r>
            <a:endParaRPr lang="nl-NL" altLang="nl-NL" sz="2000" dirty="0"/>
          </a:p>
        </p:txBody>
      </p:sp>
    </p:spTree>
    <p:extLst>
      <p:ext uri="{BB962C8B-B14F-4D97-AF65-F5344CB8AC3E}">
        <p14:creationId xmlns:p14="http://schemas.microsoft.com/office/powerpoint/2010/main" val="73833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jdelijke aanduiding voor inhoud 2"/>
          <p:cNvSpPr>
            <a:spLocks noGrp="1"/>
          </p:cNvSpPr>
          <p:nvPr>
            <p:ph idx="1"/>
          </p:nvPr>
        </p:nvSpPr>
        <p:spPr/>
        <p:txBody>
          <a:bodyPr/>
          <a:lstStyle/>
          <a:p>
            <a:pPr marL="0" indent="0" algn="ctr">
              <a:buNone/>
            </a:pPr>
            <a:endParaRPr lang="nl-NL" altLang="nl-NL" sz="4000" b="1"/>
          </a:p>
          <a:p>
            <a:pPr marL="0" indent="0" algn="ctr">
              <a:buNone/>
            </a:pPr>
            <a:r>
              <a:rPr lang="nl-NL" altLang="nl-NL" sz="4000" b="1"/>
              <a:t>Dank voor uw aandacht!</a:t>
            </a:r>
          </a:p>
          <a:p>
            <a:pPr marL="0" indent="0" algn="ctr">
              <a:buNone/>
            </a:pPr>
            <a:endParaRPr lang="nl-NL" altLang="nl-NL" sz="4000" b="1"/>
          </a:p>
        </p:txBody>
      </p:sp>
      <p:pic>
        <p:nvPicPr>
          <p:cNvPr id="104451" name="Picture 6" descr="MC900358465[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43475" y="3357563"/>
            <a:ext cx="1809750"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2556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r>
              <a:rPr lang="nl-NL" altLang="nl-NL" dirty="0"/>
              <a:t>Overzicht te behandelen stof (beperkt tot eigen woning (EW), Pensioen in Eigen Beheer (PEB) en dividend</a:t>
            </a:r>
          </a:p>
        </p:txBody>
      </p:sp>
      <p:sp>
        <p:nvSpPr>
          <p:cNvPr id="6147" name="Rectangle 3"/>
          <p:cNvSpPr>
            <a:spLocks noGrp="1" noChangeArrowheads="1"/>
          </p:cNvSpPr>
          <p:nvPr>
            <p:ph idx="1"/>
          </p:nvPr>
        </p:nvSpPr>
        <p:spPr/>
        <p:txBody>
          <a:bodyPr>
            <a:normAutofit/>
          </a:bodyPr>
          <a:lstStyle/>
          <a:p>
            <a:r>
              <a:rPr lang="nl-NL" altLang="nl-NL" dirty="0"/>
              <a:t>Eigen Woning</a:t>
            </a:r>
          </a:p>
          <a:p>
            <a:endParaRPr lang="nl-NL" altLang="nl-NL" dirty="0"/>
          </a:p>
          <a:p>
            <a:r>
              <a:rPr lang="nl-NL" altLang="nl-NL" dirty="0"/>
              <a:t>Pensioen in Eigen Beheer</a:t>
            </a:r>
          </a:p>
          <a:p>
            <a:endParaRPr lang="nl-NL" altLang="nl-NL" dirty="0"/>
          </a:p>
          <a:p>
            <a:r>
              <a:rPr lang="nl-NL" altLang="nl-NL" dirty="0"/>
              <a:t>Dividend</a:t>
            </a:r>
          </a:p>
          <a:p>
            <a:endParaRPr lang="nl-NL" altLang="nl-NL" dirty="0"/>
          </a:p>
          <a:p>
            <a:pPr marL="0" indent="0">
              <a:buNone/>
            </a:pPr>
            <a:endParaRPr lang="nl-NL" altLang="nl-NL" dirty="0"/>
          </a:p>
        </p:txBody>
      </p:sp>
    </p:spTree>
    <p:extLst>
      <p:ext uri="{BB962C8B-B14F-4D97-AF65-F5344CB8AC3E}">
        <p14:creationId xmlns:p14="http://schemas.microsoft.com/office/powerpoint/2010/main" val="1833809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EIGEN WONING</a:t>
            </a:r>
          </a:p>
        </p:txBody>
      </p:sp>
      <p:pic>
        <p:nvPicPr>
          <p:cNvPr id="5" name="Tijdelijke aanduiding voor inhoud 4"/>
          <p:cNvPicPr>
            <a:picLocks noGrp="1" noChangeAspect="1"/>
          </p:cNvPicPr>
          <p:nvPr>
            <p:ph idx="1"/>
          </p:nvPr>
        </p:nvPicPr>
        <p:blipFill>
          <a:blip r:embed="rId2"/>
          <a:stretch>
            <a:fillRect/>
          </a:stretch>
        </p:blipFill>
        <p:spPr>
          <a:xfrm>
            <a:off x="3563919" y="2240280"/>
            <a:ext cx="4688541" cy="3259320"/>
          </a:xfrm>
          <a:prstGeom prst="rect">
            <a:avLst/>
          </a:prstGeom>
        </p:spPr>
      </p:pic>
    </p:spTree>
    <p:extLst>
      <p:ext uri="{BB962C8B-B14F-4D97-AF65-F5344CB8AC3E}">
        <p14:creationId xmlns:p14="http://schemas.microsoft.com/office/powerpoint/2010/main" val="796238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Eigen Woning (1)</a:t>
            </a:r>
          </a:p>
        </p:txBody>
      </p:sp>
      <p:sp>
        <p:nvSpPr>
          <p:cNvPr id="3" name="Tijdelijke aanduiding voor inhoud 2"/>
          <p:cNvSpPr>
            <a:spLocks noGrp="1"/>
          </p:cNvSpPr>
          <p:nvPr>
            <p:ph idx="1"/>
          </p:nvPr>
        </p:nvSpPr>
        <p:spPr/>
        <p:txBody>
          <a:bodyPr>
            <a:normAutofit lnSpcReduction="10000"/>
          </a:bodyPr>
          <a:lstStyle/>
          <a:p>
            <a:r>
              <a:rPr lang="nl-NL" dirty="0"/>
              <a:t>Feiten (voormalige) echtelijke woning (EW 1):</a:t>
            </a:r>
          </a:p>
          <a:p>
            <a:pPr lvl="1"/>
            <a:r>
              <a:rPr lang="nl-NL" dirty="0"/>
              <a:t>Eigen Woning gekocht door man in juni 1988 ad € 245.000 incl. k.k.</a:t>
            </a:r>
          </a:p>
          <a:p>
            <a:pPr lvl="1"/>
            <a:r>
              <a:rPr lang="nl-NL" dirty="0"/>
              <a:t>Financiering ad € 226.000. Restant lening ouders ad € 19.000</a:t>
            </a:r>
          </a:p>
          <a:p>
            <a:pPr lvl="1"/>
            <a:r>
              <a:rPr lang="nl-NL" dirty="0"/>
              <a:t>Lening ouders ad € 19.000 kwijtgescholden onder uitsluiting </a:t>
            </a:r>
            <a:r>
              <a:rPr lang="nl-NL" sz="1500" dirty="0"/>
              <a:t>(vergoedingsrecht ad 19 K, in uitwerkingen om praktische reden niet meer meegenomen)</a:t>
            </a:r>
          </a:p>
          <a:p>
            <a:pPr lvl="1"/>
            <a:r>
              <a:rPr lang="nl-NL" dirty="0"/>
              <a:t>Trouwen in </a:t>
            </a:r>
            <a:r>
              <a:rPr lang="nl-NL" dirty="0" err="1"/>
              <a:t>GvG</a:t>
            </a:r>
            <a:r>
              <a:rPr lang="nl-NL" dirty="0"/>
              <a:t> op 24 augustus 1990.</a:t>
            </a:r>
          </a:p>
          <a:p>
            <a:pPr lvl="1"/>
            <a:r>
              <a:rPr lang="nl-NL" dirty="0"/>
              <a:t>Herfinanciering in 1994 van € 300.000, zijnde € 200.000 aflossing restantfinanciering van oorspronkelijke € 226.000 en € 100.000 ten behoeve van verbouwingen eigen woning.</a:t>
            </a:r>
          </a:p>
          <a:p>
            <a:pPr lvl="1"/>
            <a:r>
              <a:rPr lang="nl-NL" dirty="0"/>
              <a:t>Herfinanciering lening € 300.000 tijdens huwelijk naar </a:t>
            </a:r>
            <a:r>
              <a:rPr lang="nl-NL" dirty="0" err="1"/>
              <a:t>Appel&amp;Koots</a:t>
            </a:r>
            <a:r>
              <a:rPr lang="nl-NL" dirty="0"/>
              <a:t> Holding B.V.</a:t>
            </a:r>
          </a:p>
          <a:p>
            <a:pPr lvl="1"/>
            <a:r>
              <a:rPr lang="nl-NL" dirty="0"/>
              <a:t>Eigen Woning (EW 1) juni 2017 waarde van € 500.000.</a:t>
            </a:r>
          </a:p>
          <a:p>
            <a:pPr lvl="1"/>
            <a:r>
              <a:rPr lang="nl-NL" dirty="0"/>
              <a:t>Verzoekschrift tot echtscheiding 27 juni 2017: datum ontbinding </a:t>
            </a:r>
            <a:r>
              <a:rPr lang="nl-NL" dirty="0" err="1"/>
              <a:t>GvG</a:t>
            </a:r>
            <a:endParaRPr lang="nl-NL" dirty="0"/>
          </a:p>
          <a:p>
            <a:pPr lvl="1"/>
            <a:endParaRPr lang="nl-NL" dirty="0"/>
          </a:p>
        </p:txBody>
      </p:sp>
    </p:spTree>
    <p:extLst>
      <p:ext uri="{BB962C8B-B14F-4D97-AF65-F5344CB8AC3E}">
        <p14:creationId xmlns:p14="http://schemas.microsoft.com/office/powerpoint/2010/main" val="112490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Eigen Woning (2)</a:t>
            </a:r>
          </a:p>
        </p:txBody>
      </p:sp>
      <p:sp>
        <p:nvSpPr>
          <p:cNvPr id="3" name="Tijdelijke aanduiding voor inhoud 2"/>
          <p:cNvSpPr>
            <a:spLocks noGrp="1"/>
          </p:cNvSpPr>
          <p:nvPr>
            <p:ph idx="1"/>
          </p:nvPr>
        </p:nvSpPr>
        <p:spPr>
          <a:xfrm>
            <a:off x="1295400" y="1800519"/>
            <a:ext cx="9601200" cy="4343400"/>
          </a:xfrm>
        </p:spPr>
        <p:txBody>
          <a:bodyPr>
            <a:normAutofit/>
          </a:bodyPr>
          <a:lstStyle/>
          <a:p>
            <a:r>
              <a:rPr lang="nl-NL" dirty="0"/>
              <a:t>Aandachtspunten (voormalige) echtelijke woning:</a:t>
            </a:r>
          </a:p>
          <a:p>
            <a:pPr lvl="1"/>
            <a:r>
              <a:rPr lang="nl-NL" dirty="0"/>
              <a:t>Eigen Woning (EW 1) + EW-schuld: “oud geval”. Dat wil zeggen vóór 1 januari 2013. Geen verplichting tot aflossing voor aftrek hypotheekrente.</a:t>
            </a:r>
          </a:p>
          <a:p>
            <a:pPr lvl="1"/>
            <a:r>
              <a:rPr lang="nl-NL" dirty="0"/>
              <a:t>30 jaarstermijn einde EW-schuld eindigt op 1 januari 2031 (is gestart vanaf 1 januari 2001)</a:t>
            </a:r>
          </a:p>
          <a:p>
            <a:pPr lvl="1"/>
            <a:r>
              <a:rPr lang="nl-NL" dirty="0"/>
              <a:t>Wanneer einde fiscaal partnerschap? Vermoedelijk 27 juni 2017 </a:t>
            </a:r>
            <a:r>
              <a:rPr lang="nl-NL" dirty="0" err="1"/>
              <a:t>i.v.m</a:t>
            </a:r>
            <a:r>
              <a:rPr lang="nl-NL" dirty="0"/>
              <a:t> vertrek van vrouw op 15 september 2016 (datum uitschrijving BRP)</a:t>
            </a:r>
          </a:p>
          <a:p>
            <a:pPr lvl="2"/>
            <a:r>
              <a:rPr lang="nl-NL" dirty="0"/>
              <a:t>2 voorwaarden: Uitschrijving BRP + verzoekschrift tot echtscheiding</a:t>
            </a:r>
          </a:p>
          <a:p>
            <a:pPr lvl="1"/>
            <a:r>
              <a:rPr lang="nl-NL" dirty="0"/>
              <a:t>Nadeel einde fiscaal partnerschap: </a:t>
            </a:r>
          </a:p>
          <a:p>
            <a:pPr lvl="2"/>
            <a:r>
              <a:rPr lang="nl-NL" dirty="0"/>
              <a:t>Niet meer kunnen toepassen van de “schuifknop” van art. 2.17 lid 5 Wet IB, tenzij partijen bij hun aangifte IB 2017 tezamen verzoeken om “behandeling als FP” op grond van ar. 2.17 lid 7 Wet IB. Alleen mogelijk voor jaar 2017</a:t>
            </a:r>
          </a:p>
          <a:p>
            <a:pPr lvl="2"/>
            <a:endParaRPr lang="nl-NL" dirty="0"/>
          </a:p>
          <a:p>
            <a:pPr lvl="1"/>
            <a:endParaRPr lang="nl-NL" dirty="0"/>
          </a:p>
          <a:p>
            <a:pPr lvl="1"/>
            <a:endParaRPr lang="nl-NL" dirty="0"/>
          </a:p>
        </p:txBody>
      </p:sp>
    </p:spTree>
    <p:extLst>
      <p:ext uri="{BB962C8B-B14F-4D97-AF65-F5344CB8AC3E}">
        <p14:creationId xmlns:p14="http://schemas.microsoft.com/office/powerpoint/2010/main" val="2131416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Eigen Woning (3)</a:t>
            </a:r>
          </a:p>
        </p:txBody>
      </p:sp>
      <p:sp>
        <p:nvSpPr>
          <p:cNvPr id="3" name="Tijdelijke aanduiding voor inhoud 2"/>
          <p:cNvSpPr>
            <a:spLocks noGrp="1"/>
          </p:cNvSpPr>
          <p:nvPr>
            <p:ph idx="1"/>
          </p:nvPr>
        </p:nvSpPr>
        <p:spPr/>
        <p:txBody>
          <a:bodyPr>
            <a:normAutofit lnSpcReduction="10000"/>
          </a:bodyPr>
          <a:lstStyle/>
          <a:p>
            <a:r>
              <a:rPr lang="nl-NL" dirty="0"/>
              <a:t>Aandachtspunten (voormalige) echtelijke woning:</a:t>
            </a:r>
          </a:p>
          <a:p>
            <a:pPr lvl="1"/>
            <a:r>
              <a:rPr lang="nl-NL" dirty="0"/>
              <a:t>Geen FP meer, aftrek EW-rente op basis van eigendomsverhouding en interne verhouding aandeel in de EW-schuld. In </a:t>
            </a:r>
            <a:r>
              <a:rPr lang="nl-NL" dirty="0" err="1"/>
              <a:t>casu</a:t>
            </a:r>
            <a:r>
              <a:rPr lang="nl-NL" dirty="0"/>
              <a:t> 50%/50%</a:t>
            </a:r>
          </a:p>
          <a:p>
            <a:pPr lvl="1"/>
            <a:r>
              <a:rPr lang="nl-NL" dirty="0"/>
              <a:t>Aftrek alleen als het op je “drukt”.</a:t>
            </a:r>
          </a:p>
          <a:p>
            <a:pPr lvl="1"/>
            <a:r>
              <a:rPr lang="nl-NL" dirty="0"/>
              <a:t>Scheidingsregeling (fictie, 2 –jaarstermijn, art. 3.111 lid 4 Wet IB) is inmiddels sinds 15 september 2016 voor de vrouw gaan lopen en eindigt op 15 september 2018, gevolg 50% EW-bezit gaat van box 1 naar box 3!</a:t>
            </a:r>
          </a:p>
          <a:p>
            <a:pPr lvl="1"/>
            <a:r>
              <a:rPr lang="nl-NL" dirty="0"/>
              <a:t>Wie betaalt de hypotheekrente? Beiden 50%/50%? of betaalt man voor de vrouw? </a:t>
            </a:r>
          </a:p>
          <a:p>
            <a:pPr lvl="1"/>
            <a:r>
              <a:rPr lang="nl-NL" dirty="0"/>
              <a:t>Als man alle EW-rente betaalt, wat is de titel dat hij dat doet? (Regres, Alimentatie vrouw, gebruiksvergoeding?)</a:t>
            </a:r>
          </a:p>
          <a:p>
            <a:pPr lvl="1"/>
            <a:r>
              <a:rPr lang="nl-NL" dirty="0">
                <a:solidFill>
                  <a:srgbClr val="FF0000"/>
                </a:solidFill>
              </a:rPr>
              <a:t>Pleitbaar dat vrouw in de 3 voornoemde gevallen vanaf einde FP tot 15 september 2018 50% aftrek EW-rente (EW 1) heeft.</a:t>
            </a:r>
          </a:p>
          <a:p>
            <a:pPr lvl="1"/>
            <a:endParaRPr lang="nl-NL" dirty="0"/>
          </a:p>
          <a:p>
            <a:pPr lvl="2"/>
            <a:endParaRPr lang="nl-NL" dirty="0"/>
          </a:p>
          <a:p>
            <a:pPr lvl="1"/>
            <a:endParaRPr lang="nl-NL" dirty="0"/>
          </a:p>
          <a:p>
            <a:pPr lvl="1"/>
            <a:endParaRPr lang="nl-NL" dirty="0"/>
          </a:p>
        </p:txBody>
      </p:sp>
    </p:spTree>
    <p:extLst>
      <p:ext uri="{BB962C8B-B14F-4D97-AF65-F5344CB8AC3E}">
        <p14:creationId xmlns:p14="http://schemas.microsoft.com/office/powerpoint/2010/main" val="970449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Eigen Woning (4)</a:t>
            </a:r>
          </a:p>
        </p:txBody>
      </p:sp>
      <p:sp>
        <p:nvSpPr>
          <p:cNvPr id="3" name="Tijdelijke aanduiding voor inhoud 2"/>
          <p:cNvSpPr>
            <a:spLocks noGrp="1"/>
          </p:cNvSpPr>
          <p:nvPr>
            <p:ph idx="1"/>
          </p:nvPr>
        </p:nvSpPr>
        <p:spPr>
          <a:xfrm>
            <a:off x="1295400" y="1800519"/>
            <a:ext cx="9601200" cy="4343400"/>
          </a:xfrm>
        </p:spPr>
        <p:txBody>
          <a:bodyPr>
            <a:normAutofit/>
          </a:bodyPr>
          <a:lstStyle/>
          <a:p>
            <a:r>
              <a:rPr lang="nl-NL" dirty="0"/>
              <a:t>Aandachtspunten (voormalige) echtelijke woning:</a:t>
            </a:r>
          </a:p>
          <a:p>
            <a:pPr lvl="1"/>
            <a:r>
              <a:rPr lang="nl-NL" dirty="0"/>
              <a:t>Als EW 1 onverdeeld blijft dan overgang Box 1 naar Box 3 voor 50% aandeel EW van de vrouw op 15 september 2018. </a:t>
            </a:r>
          </a:p>
          <a:p>
            <a:pPr lvl="1"/>
            <a:r>
              <a:rPr lang="nl-NL" dirty="0"/>
              <a:t>Dan EW Reserve bepalen op 15 september 2018 </a:t>
            </a:r>
            <a:r>
              <a:rPr lang="nl-NL" dirty="0" err="1"/>
              <a:t>ogv</a:t>
            </a:r>
            <a:r>
              <a:rPr lang="nl-NL" dirty="0"/>
              <a:t> art. 3.119aa lid 4 Wet IB. </a:t>
            </a:r>
            <a:endParaRPr lang="nl-NL" dirty="0">
              <a:solidFill>
                <a:srgbClr val="FF0000"/>
              </a:solidFill>
            </a:endParaRPr>
          </a:p>
          <a:p>
            <a:pPr lvl="1"/>
            <a:r>
              <a:rPr lang="nl-NL" dirty="0"/>
              <a:t>EW Reserve voor vrouw: 50% x (500 K – 300 K) = € 100.000.</a:t>
            </a:r>
          </a:p>
          <a:p>
            <a:pPr lvl="1"/>
            <a:r>
              <a:rPr lang="nl-NL" dirty="0"/>
              <a:t>Vrouw heeft nieuwe eigen woning (EW 2), zijnde appartement op 15 september 2016 gekocht voor € 200.000. Koopsom ad € 200.000 is geleend bij </a:t>
            </a:r>
            <a:r>
              <a:rPr lang="nl-NL" dirty="0" err="1"/>
              <a:t>Appel&amp;Koots</a:t>
            </a:r>
            <a:r>
              <a:rPr lang="nl-NL" dirty="0"/>
              <a:t> Holding B.V. </a:t>
            </a:r>
          </a:p>
          <a:p>
            <a:pPr lvl="1"/>
            <a:r>
              <a:rPr lang="nl-NL" dirty="0"/>
              <a:t>Lening bij “niet-administratieplichtige”. Info over niet-administratieplichtige en condities lening vermelden bij aangifte IB. Anders geen EW-rente aftrek!</a:t>
            </a:r>
          </a:p>
          <a:p>
            <a:pPr lvl="2"/>
            <a:endParaRPr lang="nl-NL" dirty="0"/>
          </a:p>
          <a:p>
            <a:pPr lvl="1"/>
            <a:endParaRPr lang="nl-NL" dirty="0"/>
          </a:p>
          <a:p>
            <a:pPr lvl="1"/>
            <a:endParaRPr lang="nl-NL" dirty="0"/>
          </a:p>
        </p:txBody>
      </p:sp>
    </p:spTree>
    <p:extLst>
      <p:ext uri="{BB962C8B-B14F-4D97-AF65-F5344CB8AC3E}">
        <p14:creationId xmlns:p14="http://schemas.microsoft.com/office/powerpoint/2010/main" val="912814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Eigen Woning (5)</a:t>
            </a:r>
          </a:p>
        </p:txBody>
      </p:sp>
      <p:sp>
        <p:nvSpPr>
          <p:cNvPr id="3" name="Tijdelijke aanduiding voor inhoud 2"/>
          <p:cNvSpPr>
            <a:spLocks noGrp="1"/>
          </p:cNvSpPr>
          <p:nvPr>
            <p:ph idx="1"/>
          </p:nvPr>
        </p:nvSpPr>
        <p:spPr>
          <a:xfrm>
            <a:off x="1295400" y="1809946"/>
            <a:ext cx="9601200" cy="4343400"/>
          </a:xfrm>
        </p:spPr>
        <p:txBody>
          <a:bodyPr>
            <a:normAutofit/>
          </a:bodyPr>
          <a:lstStyle/>
          <a:p>
            <a:r>
              <a:rPr lang="nl-NL" dirty="0"/>
              <a:t>Aandachtspunten (voormalige) echtelijke woning:</a:t>
            </a:r>
          </a:p>
          <a:p>
            <a:pPr lvl="1"/>
            <a:r>
              <a:rPr lang="nl-NL" dirty="0"/>
              <a:t>EW 2: EW + EW-schuld “nieuw geval” op basis van hoofdregel art. 3.111 lid 1 wet IB.</a:t>
            </a:r>
          </a:p>
          <a:p>
            <a:pPr lvl="1"/>
            <a:r>
              <a:rPr lang="nl-NL" dirty="0"/>
              <a:t>EW-schuld “nieuw geval” (vanaf 2013), verplichte minimale (</a:t>
            </a:r>
            <a:r>
              <a:rPr lang="nl-NL" dirty="0" err="1"/>
              <a:t>annuitaire</a:t>
            </a:r>
            <a:r>
              <a:rPr lang="nl-NL" dirty="0"/>
              <a:t>) aflossing in 30 jaar voor aftrek van EW-rente.</a:t>
            </a:r>
          </a:p>
          <a:p>
            <a:pPr lvl="1"/>
            <a:r>
              <a:rPr lang="nl-NL" dirty="0">
                <a:solidFill>
                  <a:srgbClr val="FF0000"/>
                </a:solidFill>
              </a:rPr>
              <a:t>AU! </a:t>
            </a:r>
            <a:r>
              <a:rPr lang="nl-NL" dirty="0"/>
              <a:t>EW Reserve ad € 100.000 vermindert EW-schuld EW 2 tot aftrek over € 100.000 (200.000 -/- EW R 100.000)! </a:t>
            </a:r>
          </a:p>
          <a:p>
            <a:pPr lvl="1"/>
            <a:r>
              <a:rPr lang="nl-NL" dirty="0">
                <a:solidFill>
                  <a:srgbClr val="FF0000"/>
                </a:solidFill>
              </a:rPr>
              <a:t>GEVOLG. Vanaf 15 september 2018 </a:t>
            </a:r>
            <a:r>
              <a:rPr lang="nl-NL" dirty="0" err="1">
                <a:solidFill>
                  <a:srgbClr val="FF0000"/>
                </a:solidFill>
              </a:rPr>
              <a:t>ninder</a:t>
            </a:r>
            <a:r>
              <a:rPr lang="nl-NL" dirty="0">
                <a:solidFill>
                  <a:srgbClr val="FF0000"/>
                </a:solidFill>
              </a:rPr>
              <a:t> aftrek EW-rente (EW 2) en geen (50%) aftrek EW-rente (EW 1)</a:t>
            </a:r>
          </a:p>
          <a:p>
            <a:pPr marL="320040" lvl="1" indent="0">
              <a:buNone/>
            </a:pPr>
            <a:endParaRPr lang="nl-NL" dirty="0"/>
          </a:p>
          <a:p>
            <a:pPr lvl="2"/>
            <a:endParaRPr lang="nl-NL" dirty="0"/>
          </a:p>
          <a:p>
            <a:pPr lvl="1"/>
            <a:endParaRPr lang="nl-NL" dirty="0"/>
          </a:p>
          <a:p>
            <a:pPr lvl="1"/>
            <a:endParaRPr lang="nl-NL" dirty="0"/>
          </a:p>
        </p:txBody>
      </p:sp>
    </p:spTree>
    <p:extLst>
      <p:ext uri="{BB962C8B-B14F-4D97-AF65-F5344CB8AC3E}">
        <p14:creationId xmlns:p14="http://schemas.microsoft.com/office/powerpoint/2010/main" val="2730572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Sales Direction 16X9">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lesDirection_16x9_TP103431346" id="{0BCCA30C-BF7A-4F20-B249-22DE16E2D95A}" vid="{3F7668AB-9866-49E4-9597-5AF9C285C5AD}"/>
    </a:ext>
  </a:extLst>
</a:theme>
</file>

<file path=ppt/theme/theme2.xml><?xml version="1.0" encoding="utf-8"?>
<a:theme xmlns:a="http://schemas.openxmlformats.org/drawingml/2006/main" name="Office Theme">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alesDirection">
      <a:dk1>
        <a:srgbClr val="595959"/>
      </a:dk1>
      <a:lt1>
        <a:sysClr val="window" lastClr="FFFFFF"/>
      </a:lt1>
      <a:dk2>
        <a:srgbClr val="000000"/>
      </a:dk2>
      <a:lt2>
        <a:srgbClr val="F2F2F2"/>
      </a:lt2>
      <a:accent1>
        <a:srgbClr val="1EB8C1"/>
      </a:accent1>
      <a:accent2>
        <a:srgbClr val="EF7920"/>
      </a:accent2>
      <a:accent3>
        <a:srgbClr val="EFC119"/>
      </a:accent3>
      <a:accent4>
        <a:srgbClr val="969890"/>
      </a:accent4>
      <a:accent5>
        <a:srgbClr val="50B4F2"/>
      </a:accent5>
      <a:accent6>
        <a:srgbClr val="C05A3A"/>
      </a:accent6>
      <a:hlink>
        <a:srgbClr val="EFC119"/>
      </a:hlink>
      <a:folHlink>
        <a:srgbClr val="969890"/>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0D23229-ACB3-4158-AD37-197CF91833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Presentatie voor de richting van uw bedrijf (breedbeeld)</Template>
  <TotalTime>0</TotalTime>
  <Words>1535</Words>
  <Application>Microsoft Macintosh PowerPoint</Application>
  <PresentationFormat>Breedbeeld</PresentationFormat>
  <Paragraphs>123</Paragraphs>
  <Slides>20</Slides>
  <Notes>3</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20</vt:i4>
      </vt:variant>
    </vt:vector>
  </HeadingPairs>
  <TitlesOfParts>
    <vt:vector size="24" baseType="lpstr">
      <vt:lpstr>Book Antiqua</vt:lpstr>
      <vt:lpstr>Times</vt:lpstr>
      <vt:lpstr>Arial</vt:lpstr>
      <vt:lpstr>Sales Direction 16X9</vt:lpstr>
      <vt:lpstr>drs. Sander.C.M. Schilder FM RV E-mail: sander.schilder@santax.nl 0299-363510 of 06-15831119 Website: www.santax.nl</vt:lpstr>
      <vt:lpstr>Deskundige-Rapport  Zitting 14 december 2017 Appels – Koots  </vt:lpstr>
      <vt:lpstr>Overzicht te behandelen stof (beperkt tot eigen woning (EW), Pensioen in Eigen Beheer (PEB) en dividend</vt:lpstr>
      <vt:lpstr>EIGEN WONING</vt:lpstr>
      <vt:lpstr>Eigen Woning (1)</vt:lpstr>
      <vt:lpstr>Eigen Woning (2)</vt:lpstr>
      <vt:lpstr>Eigen Woning (3)</vt:lpstr>
      <vt:lpstr>Eigen Woning (4)</vt:lpstr>
      <vt:lpstr>Eigen Woning (5)</vt:lpstr>
      <vt:lpstr>Eigen Woning (6)</vt:lpstr>
      <vt:lpstr>Eigen Woning (7)</vt:lpstr>
      <vt:lpstr>Eigen Woning (8)</vt:lpstr>
      <vt:lpstr>PENSIOEN IN EIGEN BEHEER (PEB)  </vt:lpstr>
      <vt:lpstr>PENSIOEN IN EIGEN BEHEER</vt:lpstr>
      <vt:lpstr>PENSIOEN IN EIGEN BEHEER</vt:lpstr>
      <vt:lpstr>PENSIOEN IN EIGEN BEHEER</vt:lpstr>
      <vt:lpstr>DIVIDEND</vt:lpstr>
      <vt:lpstr>DIVIDEND</vt:lpstr>
      <vt:lpstr>Vragen?</vt:lpstr>
      <vt:lpstr>PowerPoint-presentatie</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2017-08-16T10:00:59Z</dcterms:created>
  <dcterms:modified xsi:type="dcterms:W3CDTF">2017-12-13T10:19:08Z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TC034313749991</vt:lpwstr>
  </property>
</Properties>
</file>